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1" r:id="rId8"/>
  </p:sldIdLst>
  <p:sldSz cx="18288000" cy="10287000"/>
  <p:notesSz cx="6858000" cy="9144000"/>
  <p:embeddedFontLst>
    <p:embeddedFont>
      <p:font typeface="Gothic A1 Medium" panose="020B0604020202020204" charset="-127"/>
      <p:regular r:id="rId9"/>
    </p:embeddedFont>
    <p:embeddedFont>
      <p:font typeface="Gothic A1 Light" panose="020B0604020202020204" charset="-127"/>
      <p:regular r:id="rId10"/>
    </p:embeddedFont>
    <p:embeddedFont>
      <p:font typeface="Calibri" panose="020F0502020204030204" pitchFamily="34" charset="0"/>
      <p:regular r:id="rId11"/>
      <p:bold r:id="rId12"/>
      <p:italic r:id="rId13"/>
      <p:boldItalic r:id="rId14"/>
    </p:embeddedFont>
    <p:embeddedFont>
      <p:font typeface="Gothic A1 Black" panose="020B0604020202020204" charset="-127"/>
      <p:regular r:id="rId15"/>
    </p:embeddedFont>
    <p:embeddedFont>
      <p:font typeface="Canva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5.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0.jpe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15.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doi.org/10.1109/ACCESS.2018.2832137" TargetMode="External"/><Relationship Id="rId3" Type="http://schemas.openxmlformats.org/officeDocument/2006/relationships/image" Target="../media/image6.svg"/><Relationship Id="rId7" Type="http://schemas.openxmlformats.org/officeDocument/2006/relationships/hyperlink" Target="https://aclanthology.org/W18-0609.pdf"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8.svg"/><Relationship Id="rId4" Type="http://schemas.openxmlformats.org/officeDocument/2006/relationships/image" Target="../media/image5.png"/><Relationship Id="rId9" Type="http://schemas.openxmlformats.org/officeDocument/2006/relationships/hyperlink" Target="https://journalofbigdata.springeropen.com/articles/10.1186/s40537-022-0062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9545359" y="0"/>
            <a:ext cx="8742641" cy="10287000"/>
          </a:xfrm>
          <a:custGeom>
            <a:avLst/>
            <a:gdLst/>
            <a:ahLst/>
            <a:cxnLst/>
            <a:rect l="l" t="t" r="r" b="b"/>
            <a:pathLst>
              <a:path w="8742641" h="10287000">
                <a:moveTo>
                  <a:pt x="0" y="0"/>
                </a:moveTo>
                <a:lnTo>
                  <a:pt x="8742641" y="0"/>
                </a:lnTo>
                <a:lnTo>
                  <a:pt x="8742641" y="10287000"/>
                </a:lnTo>
                <a:lnTo>
                  <a:pt x="0" y="10287000"/>
                </a:lnTo>
                <a:lnTo>
                  <a:pt x="0" y="0"/>
                </a:lnTo>
                <a:close/>
              </a:path>
            </a:pathLst>
          </a:custGeom>
          <a:blipFill>
            <a:blip r:embed="rId3"/>
            <a:stretch>
              <a:fillRect/>
            </a:stretch>
          </a:blipFill>
        </p:spPr>
      </p:sp>
      <p:sp>
        <p:nvSpPr>
          <p:cNvPr id="4" name="AutoShape 4"/>
          <p:cNvSpPr/>
          <p:nvPr/>
        </p:nvSpPr>
        <p:spPr>
          <a:xfrm>
            <a:off x="15823188" y="891646"/>
            <a:ext cx="1436112" cy="9525"/>
          </a:xfrm>
          <a:prstGeom prst="rect">
            <a:avLst/>
          </a:prstGeom>
          <a:solidFill>
            <a:srgbClr val="FFFFFF"/>
          </a:solidFill>
        </p:spPr>
      </p:sp>
      <p:sp>
        <p:nvSpPr>
          <p:cNvPr id="5" name="TextBox 5"/>
          <p:cNvSpPr txBox="1"/>
          <p:nvPr/>
        </p:nvSpPr>
        <p:spPr>
          <a:xfrm>
            <a:off x="1028700" y="9013084"/>
            <a:ext cx="526895" cy="339090"/>
          </a:xfrm>
          <a:prstGeom prst="rect">
            <a:avLst/>
          </a:prstGeom>
        </p:spPr>
        <p:txBody>
          <a:bodyPr lIns="0" tIns="0" rIns="0" bIns="0" rtlCol="0" anchor="t">
            <a:spAutoFit/>
          </a:bodyPr>
          <a:lstStyle/>
          <a:p>
            <a:pPr>
              <a:lnSpc>
                <a:spcPts val="2100"/>
              </a:lnSpc>
            </a:pPr>
            <a:r>
              <a:rPr lang="en-US" sz="2100">
                <a:solidFill>
                  <a:srgbClr val="FFFFFF"/>
                </a:solidFill>
                <a:latin typeface="Gothic A1 Black"/>
              </a:rPr>
              <a:t>01</a:t>
            </a:r>
          </a:p>
        </p:txBody>
      </p:sp>
      <p:sp>
        <p:nvSpPr>
          <p:cNvPr id="6" name="Freeform 6"/>
          <p:cNvSpPr/>
          <p:nvPr/>
        </p:nvSpPr>
        <p:spPr>
          <a:xfrm>
            <a:off x="0" y="-282884"/>
            <a:ext cx="10081250" cy="7208093"/>
          </a:xfrm>
          <a:custGeom>
            <a:avLst/>
            <a:gdLst/>
            <a:ahLst/>
            <a:cxnLst/>
            <a:rect l="l" t="t" r="r" b="b"/>
            <a:pathLst>
              <a:path w="10081250" h="7208093">
                <a:moveTo>
                  <a:pt x="0" y="0"/>
                </a:moveTo>
                <a:lnTo>
                  <a:pt x="10081250" y="0"/>
                </a:lnTo>
                <a:lnTo>
                  <a:pt x="10081250" y="7208094"/>
                </a:lnTo>
                <a:lnTo>
                  <a:pt x="0" y="72080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881357" y="6925210"/>
            <a:ext cx="6863319" cy="670751"/>
            <a:chOff x="0" y="0"/>
            <a:chExt cx="9151091" cy="894335"/>
          </a:xfrm>
        </p:grpSpPr>
        <p:grpSp>
          <p:nvGrpSpPr>
            <p:cNvPr id="8" name="Group 8"/>
            <p:cNvGrpSpPr/>
            <p:nvPr/>
          </p:nvGrpSpPr>
          <p:grpSpPr>
            <a:xfrm rot="5400000">
              <a:off x="97682" y="-97682"/>
              <a:ext cx="894335" cy="1089699"/>
              <a:chOff x="0" y="0"/>
              <a:chExt cx="2354580" cy="2868930"/>
            </a:xfrm>
          </p:grpSpPr>
          <p:sp>
            <p:nvSpPr>
              <p:cNvPr id="9" name="Freeform 9"/>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10" name="Group 10"/>
            <p:cNvGrpSpPr/>
            <p:nvPr/>
          </p:nvGrpSpPr>
          <p:grpSpPr>
            <a:xfrm rot="-5400000">
              <a:off x="8159074" y="-97682"/>
              <a:ext cx="894335" cy="1089699"/>
              <a:chOff x="0" y="0"/>
              <a:chExt cx="2354580" cy="2868930"/>
            </a:xfrm>
          </p:grpSpPr>
          <p:sp>
            <p:nvSpPr>
              <p:cNvPr id="11" name="Freeform 11"/>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12" name="Group 12"/>
            <p:cNvGrpSpPr/>
            <p:nvPr/>
          </p:nvGrpSpPr>
          <p:grpSpPr>
            <a:xfrm>
              <a:off x="698002" y="0"/>
              <a:ext cx="7769010" cy="894335"/>
              <a:chOff x="0" y="0"/>
              <a:chExt cx="1797897" cy="206966"/>
            </a:xfrm>
          </p:grpSpPr>
          <p:sp>
            <p:nvSpPr>
              <p:cNvPr id="13" name="Freeform 13"/>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893A9F"/>
              </a:solidFill>
            </p:spPr>
          </p:sp>
        </p:grpSp>
      </p:grpSp>
      <p:sp>
        <p:nvSpPr>
          <p:cNvPr id="14" name="TextBox 14"/>
          <p:cNvSpPr txBox="1"/>
          <p:nvPr/>
        </p:nvSpPr>
        <p:spPr>
          <a:xfrm>
            <a:off x="2646156" y="7545347"/>
            <a:ext cx="5588390" cy="1024558"/>
          </a:xfrm>
          <a:prstGeom prst="rect">
            <a:avLst/>
          </a:prstGeom>
        </p:spPr>
        <p:txBody>
          <a:bodyPr lIns="0" tIns="0" rIns="0" bIns="0" rtlCol="0" anchor="t">
            <a:spAutoFit/>
          </a:bodyPr>
          <a:lstStyle/>
          <a:p>
            <a:pPr algn="r">
              <a:lnSpc>
                <a:spcPts val="2621"/>
              </a:lnSpc>
            </a:pPr>
            <a:r>
              <a:rPr lang="en-US" sz="2184">
                <a:solidFill>
                  <a:srgbClr val="FFFFFF"/>
                </a:solidFill>
                <a:latin typeface="Gothic A1 Light"/>
              </a:rPr>
              <a:t>Zain Ul Abideen 19PWCSE1796</a:t>
            </a:r>
          </a:p>
          <a:p>
            <a:pPr algn="r">
              <a:lnSpc>
                <a:spcPts val="2621"/>
              </a:lnSpc>
            </a:pPr>
            <a:r>
              <a:rPr lang="en-US" sz="2184">
                <a:solidFill>
                  <a:srgbClr val="FFFFFF"/>
                </a:solidFill>
                <a:latin typeface="Gothic A1 Light"/>
              </a:rPr>
              <a:t>Tiham Khan 19PWCSE1763</a:t>
            </a:r>
          </a:p>
          <a:p>
            <a:pPr algn="r">
              <a:lnSpc>
                <a:spcPts val="2621"/>
              </a:lnSpc>
            </a:pPr>
            <a:r>
              <a:rPr lang="en-US" sz="2184">
                <a:solidFill>
                  <a:srgbClr val="FFFFFF"/>
                </a:solidFill>
                <a:latin typeface="Gothic A1 Light"/>
              </a:rPr>
              <a:t>Muhammad 19PWCSE1763</a:t>
            </a:r>
          </a:p>
        </p:txBody>
      </p:sp>
      <p:grpSp>
        <p:nvGrpSpPr>
          <p:cNvPr id="15" name="Group 15"/>
          <p:cNvGrpSpPr/>
          <p:nvPr/>
        </p:nvGrpSpPr>
        <p:grpSpPr>
          <a:xfrm>
            <a:off x="1860856" y="7595961"/>
            <a:ext cx="6863319" cy="670751"/>
            <a:chOff x="0" y="0"/>
            <a:chExt cx="9151091" cy="894335"/>
          </a:xfrm>
        </p:grpSpPr>
        <p:grpSp>
          <p:nvGrpSpPr>
            <p:cNvPr id="16" name="Group 16"/>
            <p:cNvGrpSpPr/>
            <p:nvPr/>
          </p:nvGrpSpPr>
          <p:grpSpPr>
            <a:xfrm rot="5400000">
              <a:off x="97682" y="-97682"/>
              <a:ext cx="894335" cy="1089699"/>
              <a:chOff x="0" y="0"/>
              <a:chExt cx="2354580" cy="2868930"/>
            </a:xfrm>
          </p:grpSpPr>
          <p:sp>
            <p:nvSpPr>
              <p:cNvPr id="17" name="Freeform 17"/>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18" name="Group 18"/>
            <p:cNvGrpSpPr/>
            <p:nvPr/>
          </p:nvGrpSpPr>
          <p:grpSpPr>
            <a:xfrm rot="-5400000">
              <a:off x="8159074" y="-97682"/>
              <a:ext cx="894335" cy="1089699"/>
              <a:chOff x="0" y="0"/>
              <a:chExt cx="2354580" cy="2868930"/>
            </a:xfrm>
          </p:grpSpPr>
          <p:sp>
            <p:nvSpPr>
              <p:cNvPr id="19" name="Freeform 19"/>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20" name="Group 20"/>
            <p:cNvGrpSpPr/>
            <p:nvPr/>
          </p:nvGrpSpPr>
          <p:grpSpPr>
            <a:xfrm>
              <a:off x="698002" y="0"/>
              <a:ext cx="7769010" cy="894335"/>
              <a:chOff x="0" y="0"/>
              <a:chExt cx="1797897" cy="206966"/>
            </a:xfrm>
          </p:grpSpPr>
          <p:sp>
            <p:nvSpPr>
              <p:cNvPr id="21" name="Freeform 21"/>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893A9F"/>
              </a:solidFill>
            </p:spPr>
          </p:sp>
        </p:grpSp>
      </p:grpSp>
      <p:grpSp>
        <p:nvGrpSpPr>
          <p:cNvPr id="22" name="Group 22"/>
          <p:cNvGrpSpPr/>
          <p:nvPr/>
        </p:nvGrpSpPr>
        <p:grpSpPr>
          <a:xfrm>
            <a:off x="1860856" y="8178699"/>
            <a:ext cx="6863319" cy="670751"/>
            <a:chOff x="0" y="0"/>
            <a:chExt cx="9151091" cy="894335"/>
          </a:xfrm>
        </p:grpSpPr>
        <p:grpSp>
          <p:nvGrpSpPr>
            <p:cNvPr id="23" name="Group 23"/>
            <p:cNvGrpSpPr/>
            <p:nvPr/>
          </p:nvGrpSpPr>
          <p:grpSpPr>
            <a:xfrm rot="5400000">
              <a:off x="97682" y="-97682"/>
              <a:ext cx="894335" cy="1089699"/>
              <a:chOff x="0" y="0"/>
              <a:chExt cx="2354580" cy="2868930"/>
            </a:xfrm>
          </p:grpSpPr>
          <p:sp>
            <p:nvSpPr>
              <p:cNvPr id="24" name="Freeform 2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25" name="Group 25"/>
            <p:cNvGrpSpPr/>
            <p:nvPr/>
          </p:nvGrpSpPr>
          <p:grpSpPr>
            <a:xfrm rot="-5400000">
              <a:off x="8159074" y="-97682"/>
              <a:ext cx="894335" cy="1089699"/>
              <a:chOff x="0" y="0"/>
              <a:chExt cx="2354580" cy="2868930"/>
            </a:xfrm>
          </p:grpSpPr>
          <p:sp>
            <p:nvSpPr>
              <p:cNvPr id="26" name="Freeform 2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27" name="Group 27"/>
            <p:cNvGrpSpPr/>
            <p:nvPr/>
          </p:nvGrpSpPr>
          <p:grpSpPr>
            <a:xfrm>
              <a:off x="698002" y="0"/>
              <a:ext cx="7769010" cy="894335"/>
              <a:chOff x="0" y="0"/>
              <a:chExt cx="1797897" cy="206966"/>
            </a:xfrm>
          </p:grpSpPr>
          <p:sp>
            <p:nvSpPr>
              <p:cNvPr id="28" name="Freeform 28"/>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893A9F"/>
              </a:solidFill>
            </p:spPr>
          </p:sp>
        </p:grpSp>
      </p:grpSp>
      <p:grpSp>
        <p:nvGrpSpPr>
          <p:cNvPr id="29" name="Group 29"/>
          <p:cNvGrpSpPr/>
          <p:nvPr/>
        </p:nvGrpSpPr>
        <p:grpSpPr>
          <a:xfrm>
            <a:off x="1860856" y="8857262"/>
            <a:ext cx="6863319" cy="670751"/>
            <a:chOff x="0" y="0"/>
            <a:chExt cx="9151091" cy="894335"/>
          </a:xfrm>
        </p:grpSpPr>
        <p:grpSp>
          <p:nvGrpSpPr>
            <p:cNvPr id="30" name="Group 30"/>
            <p:cNvGrpSpPr/>
            <p:nvPr/>
          </p:nvGrpSpPr>
          <p:grpSpPr>
            <a:xfrm rot="5400000">
              <a:off x="97682" y="-97682"/>
              <a:ext cx="894335" cy="1089699"/>
              <a:chOff x="0" y="0"/>
              <a:chExt cx="2354580" cy="2868930"/>
            </a:xfrm>
          </p:grpSpPr>
          <p:sp>
            <p:nvSpPr>
              <p:cNvPr id="31" name="Freeform 31"/>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32" name="Group 32"/>
            <p:cNvGrpSpPr/>
            <p:nvPr/>
          </p:nvGrpSpPr>
          <p:grpSpPr>
            <a:xfrm rot="-5400000">
              <a:off x="8159074" y="-97682"/>
              <a:ext cx="894335" cy="1089699"/>
              <a:chOff x="0" y="0"/>
              <a:chExt cx="2354580" cy="2868930"/>
            </a:xfrm>
          </p:grpSpPr>
          <p:sp>
            <p:nvSpPr>
              <p:cNvPr id="33" name="Freeform 33"/>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893A9F"/>
              </a:solidFill>
            </p:spPr>
          </p:sp>
        </p:grpSp>
        <p:grpSp>
          <p:nvGrpSpPr>
            <p:cNvPr id="34" name="Group 34"/>
            <p:cNvGrpSpPr/>
            <p:nvPr/>
          </p:nvGrpSpPr>
          <p:grpSpPr>
            <a:xfrm>
              <a:off x="698002" y="0"/>
              <a:ext cx="7769010" cy="894335"/>
              <a:chOff x="0" y="0"/>
              <a:chExt cx="1797897" cy="206966"/>
            </a:xfrm>
          </p:grpSpPr>
          <p:sp>
            <p:nvSpPr>
              <p:cNvPr id="35" name="Freeform 35"/>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893A9F"/>
              </a:solidFill>
            </p:spPr>
          </p:sp>
        </p:grpSp>
      </p:grpSp>
      <p:sp>
        <p:nvSpPr>
          <p:cNvPr id="36" name="TextBox 36"/>
          <p:cNvSpPr txBox="1"/>
          <p:nvPr/>
        </p:nvSpPr>
        <p:spPr>
          <a:xfrm>
            <a:off x="2144186" y="6998431"/>
            <a:ext cx="6296657" cy="438583"/>
          </a:xfrm>
          <a:prstGeom prst="rect">
            <a:avLst/>
          </a:prstGeom>
        </p:spPr>
        <p:txBody>
          <a:bodyPr lIns="0" tIns="0" rIns="0" bIns="0" rtlCol="0" anchor="t">
            <a:spAutoFit/>
          </a:bodyPr>
          <a:lstStyle/>
          <a:p>
            <a:pPr algn="ctr">
              <a:lnSpc>
                <a:spcPts val="3112"/>
              </a:lnSpc>
            </a:pPr>
            <a:r>
              <a:rPr lang="en-US" sz="2394" spc="95">
                <a:solidFill>
                  <a:srgbClr val="FFFFFF"/>
                </a:solidFill>
                <a:latin typeface="Gothic A1 Medium"/>
              </a:rPr>
              <a:t>Final Year Project Presentation</a:t>
            </a:r>
          </a:p>
        </p:txBody>
      </p:sp>
      <p:sp>
        <p:nvSpPr>
          <p:cNvPr id="37" name="TextBox 37"/>
          <p:cNvSpPr txBox="1"/>
          <p:nvPr/>
        </p:nvSpPr>
        <p:spPr>
          <a:xfrm>
            <a:off x="2164688" y="7669182"/>
            <a:ext cx="6296657" cy="438583"/>
          </a:xfrm>
          <a:prstGeom prst="rect">
            <a:avLst/>
          </a:prstGeom>
        </p:spPr>
        <p:txBody>
          <a:bodyPr lIns="0" tIns="0" rIns="0" bIns="0" rtlCol="0" anchor="t">
            <a:spAutoFit/>
          </a:bodyPr>
          <a:lstStyle/>
          <a:p>
            <a:pPr algn="ctr">
              <a:lnSpc>
                <a:spcPts val="3112"/>
              </a:lnSpc>
            </a:pPr>
            <a:r>
              <a:rPr lang="en-US" sz="2394" spc="95">
                <a:solidFill>
                  <a:srgbClr val="FFFFFF"/>
                </a:solidFill>
                <a:latin typeface="Gothic A1 Medium"/>
              </a:rPr>
              <a:t>Tiham Khan 19PWCSE1807</a:t>
            </a:r>
          </a:p>
        </p:txBody>
      </p:sp>
      <p:sp>
        <p:nvSpPr>
          <p:cNvPr id="38" name="TextBox 38"/>
          <p:cNvSpPr txBox="1"/>
          <p:nvPr/>
        </p:nvSpPr>
        <p:spPr>
          <a:xfrm>
            <a:off x="2292023" y="8299833"/>
            <a:ext cx="6296657" cy="438583"/>
          </a:xfrm>
          <a:prstGeom prst="rect">
            <a:avLst/>
          </a:prstGeom>
        </p:spPr>
        <p:txBody>
          <a:bodyPr lIns="0" tIns="0" rIns="0" bIns="0" rtlCol="0" anchor="t">
            <a:spAutoFit/>
          </a:bodyPr>
          <a:lstStyle/>
          <a:p>
            <a:pPr algn="ctr">
              <a:lnSpc>
                <a:spcPts val="3112"/>
              </a:lnSpc>
            </a:pPr>
            <a:r>
              <a:rPr lang="en-US" sz="2394" spc="95">
                <a:solidFill>
                  <a:srgbClr val="FFFFFF"/>
                </a:solidFill>
                <a:latin typeface="Gothic A1 Medium"/>
              </a:rPr>
              <a:t>Zain Ul Abideen 19PWCSE1796</a:t>
            </a:r>
          </a:p>
        </p:txBody>
      </p:sp>
      <p:sp>
        <p:nvSpPr>
          <p:cNvPr id="39" name="TextBox 39"/>
          <p:cNvSpPr txBox="1"/>
          <p:nvPr/>
        </p:nvSpPr>
        <p:spPr>
          <a:xfrm>
            <a:off x="2292023" y="8930483"/>
            <a:ext cx="6296657" cy="438583"/>
          </a:xfrm>
          <a:prstGeom prst="rect">
            <a:avLst/>
          </a:prstGeom>
        </p:spPr>
        <p:txBody>
          <a:bodyPr lIns="0" tIns="0" rIns="0" bIns="0" rtlCol="0" anchor="t">
            <a:spAutoFit/>
          </a:bodyPr>
          <a:lstStyle/>
          <a:p>
            <a:pPr algn="ctr">
              <a:lnSpc>
                <a:spcPts val="3112"/>
              </a:lnSpc>
            </a:pPr>
            <a:r>
              <a:rPr lang="en-US" sz="2394" spc="95">
                <a:solidFill>
                  <a:srgbClr val="FFFFFF"/>
                </a:solidFill>
                <a:latin typeface="Gothic A1 Medium"/>
              </a:rPr>
              <a:t>Muhammad 19PWCSE1763</a:t>
            </a:r>
          </a:p>
        </p:txBody>
      </p:sp>
      <p:sp>
        <p:nvSpPr>
          <p:cNvPr id="40" name="TextBox 40"/>
          <p:cNvSpPr txBox="1"/>
          <p:nvPr/>
        </p:nvSpPr>
        <p:spPr>
          <a:xfrm>
            <a:off x="1336106" y="3553888"/>
            <a:ext cx="7409038" cy="569849"/>
          </a:xfrm>
          <a:prstGeom prst="rect">
            <a:avLst/>
          </a:prstGeom>
        </p:spPr>
        <p:txBody>
          <a:bodyPr lIns="0" tIns="0" rIns="0" bIns="0" rtlCol="0" anchor="t">
            <a:spAutoFit/>
          </a:bodyPr>
          <a:lstStyle/>
          <a:p>
            <a:pPr algn="ctr">
              <a:lnSpc>
                <a:spcPts val="4043"/>
              </a:lnSpc>
            </a:pPr>
            <a:r>
              <a:rPr lang="en-US" sz="3110" spc="124">
                <a:solidFill>
                  <a:srgbClr val="FFFFFF"/>
                </a:solidFill>
                <a:latin typeface="Gothic A1 Medium"/>
              </a:rPr>
              <a:t>Supervisor : Engr. Yasir Saleem Afridi</a:t>
            </a:r>
          </a:p>
        </p:txBody>
      </p:sp>
      <p:sp>
        <p:nvSpPr>
          <p:cNvPr id="41" name="TextBox 41"/>
          <p:cNvSpPr txBox="1"/>
          <p:nvPr/>
        </p:nvSpPr>
        <p:spPr>
          <a:xfrm>
            <a:off x="1275089" y="439208"/>
            <a:ext cx="8357728" cy="3219455"/>
          </a:xfrm>
          <a:prstGeom prst="rect">
            <a:avLst/>
          </a:prstGeom>
        </p:spPr>
        <p:txBody>
          <a:bodyPr lIns="0" tIns="0" rIns="0" bIns="0" rtlCol="0" anchor="t">
            <a:spAutoFit/>
          </a:bodyPr>
          <a:lstStyle/>
          <a:p>
            <a:pPr>
              <a:lnSpc>
                <a:spcPts val="11550"/>
              </a:lnSpc>
            </a:pPr>
            <a:r>
              <a:rPr lang="en-US" sz="10500">
                <a:solidFill>
                  <a:srgbClr val="FFFFFF"/>
                </a:solidFill>
                <a:latin typeface="Gothic A1 Black"/>
              </a:rPr>
              <a:t>Depression Detection</a:t>
            </a:r>
          </a:p>
        </p:txBody>
      </p:sp>
      <p:sp>
        <p:nvSpPr>
          <p:cNvPr id="42" name="TextBox 42"/>
          <p:cNvSpPr txBox="1"/>
          <p:nvPr/>
        </p:nvSpPr>
        <p:spPr>
          <a:xfrm>
            <a:off x="10507020" y="724958"/>
            <a:ext cx="4812644" cy="304800"/>
          </a:xfrm>
          <a:prstGeom prst="rect">
            <a:avLst/>
          </a:prstGeom>
        </p:spPr>
        <p:txBody>
          <a:bodyPr lIns="0" tIns="0" rIns="0" bIns="0" rtlCol="0" anchor="t">
            <a:spAutoFit/>
          </a:bodyPr>
          <a:lstStyle/>
          <a:p>
            <a:pPr algn="r">
              <a:lnSpc>
                <a:spcPts val="2160"/>
              </a:lnSpc>
            </a:pPr>
            <a:r>
              <a:rPr lang="en-US" sz="1800">
                <a:solidFill>
                  <a:srgbClr val="FFFFFF"/>
                </a:solidFill>
                <a:latin typeface="Gothic A1 Light"/>
              </a:rPr>
              <a:t>Presentation by Tiham, Zain and Muhammad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475573" cy="475573"/>
            <a:chOff x="0" y="0"/>
            <a:chExt cx="634097" cy="634097"/>
          </a:xfrm>
        </p:grpSpPr>
        <p:grpSp>
          <p:nvGrpSpPr>
            <p:cNvPr id="3" name="Group 3"/>
            <p:cNvGrpSpPr/>
            <p:nvPr/>
          </p:nvGrpSpPr>
          <p:grpSpPr>
            <a:xfrm>
              <a:off x="0" y="0"/>
              <a:ext cx="634097" cy="6340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5" name="Freeform 5"/>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7" name="AutoShape 7"/>
          <p:cNvSpPr/>
          <p:nvPr/>
        </p:nvSpPr>
        <p:spPr>
          <a:xfrm>
            <a:off x="14902528" y="9253538"/>
            <a:ext cx="1436112" cy="9525"/>
          </a:xfrm>
          <a:prstGeom prst="rect">
            <a:avLst/>
          </a:prstGeom>
          <a:solidFill>
            <a:srgbClr val="272727"/>
          </a:solidFill>
        </p:spPr>
      </p:sp>
      <p:grpSp>
        <p:nvGrpSpPr>
          <p:cNvPr id="8" name="Group 8"/>
          <p:cNvGrpSpPr/>
          <p:nvPr/>
        </p:nvGrpSpPr>
        <p:grpSpPr>
          <a:xfrm>
            <a:off x="16627980" y="8942640"/>
            <a:ext cx="631320" cy="631320"/>
            <a:chOff x="0" y="0"/>
            <a:chExt cx="841759" cy="841759"/>
          </a:xfrm>
        </p:grpSpPr>
        <p:grpSp>
          <p:nvGrpSpPr>
            <p:cNvPr id="9" name="Group 9"/>
            <p:cNvGrpSpPr/>
            <p:nvPr/>
          </p:nvGrpSpPr>
          <p:grpSpPr>
            <a:xfrm>
              <a:off x="0" y="0"/>
              <a:ext cx="841759" cy="84175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727">
                  <a:alpha val="9804"/>
                </a:srgbClr>
              </a:solidFill>
            </p:spPr>
          </p:sp>
        </p:grpSp>
        <p:sp>
          <p:nvSpPr>
            <p:cNvPr id="11" name="Freeform 11"/>
            <p:cNvSpPr/>
            <p:nvPr/>
          </p:nvSpPr>
          <p:spPr>
            <a:xfrm>
              <a:off x="78496" y="78496"/>
              <a:ext cx="684768" cy="684768"/>
            </a:xfrm>
            <a:custGeom>
              <a:avLst/>
              <a:gdLst/>
              <a:ahLst/>
              <a:cxnLst/>
              <a:rect l="l" t="t" r="r" b="b"/>
              <a:pathLst>
                <a:path w="684768" h="684768">
                  <a:moveTo>
                    <a:pt x="0" y="0"/>
                  </a:moveTo>
                  <a:lnTo>
                    <a:pt x="684768" y="0"/>
                  </a:lnTo>
                  <a:lnTo>
                    <a:pt x="684768" y="684768"/>
                  </a:lnTo>
                  <a:lnTo>
                    <a:pt x="0" y="6847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367480" y="294201"/>
              <a:ext cx="154864" cy="253358"/>
            </a:xfrm>
            <a:custGeom>
              <a:avLst/>
              <a:gdLst/>
              <a:ahLst/>
              <a:cxnLst/>
              <a:rect l="l" t="t" r="r" b="b"/>
              <a:pathLst>
                <a:path w="154864" h="253358">
                  <a:moveTo>
                    <a:pt x="0" y="0"/>
                  </a:moveTo>
                  <a:lnTo>
                    <a:pt x="154864" y="0"/>
                  </a:lnTo>
                  <a:lnTo>
                    <a:pt x="154864" y="253358"/>
                  </a:lnTo>
                  <a:lnTo>
                    <a:pt x="0" y="25335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sp>
        <p:nvSpPr>
          <p:cNvPr id="13" name="TextBox 13"/>
          <p:cNvSpPr txBox="1"/>
          <p:nvPr/>
        </p:nvSpPr>
        <p:spPr>
          <a:xfrm>
            <a:off x="1028700" y="3162914"/>
            <a:ext cx="15046493" cy="5087320"/>
          </a:xfrm>
          <a:prstGeom prst="rect">
            <a:avLst/>
          </a:prstGeom>
        </p:spPr>
        <p:txBody>
          <a:bodyPr lIns="0" tIns="0" rIns="0" bIns="0" rtlCol="0" anchor="t">
            <a:spAutoFit/>
          </a:bodyPr>
          <a:lstStyle/>
          <a:p>
            <a:pPr marL="816137" lvl="1" indent="-408068" algn="l">
              <a:lnSpc>
                <a:spcPts val="5670"/>
              </a:lnSpc>
              <a:buFont typeface="Arial"/>
              <a:buChar char="•"/>
            </a:pPr>
            <a:r>
              <a:rPr lang="en-US" sz="3780" dirty="0">
                <a:solidFill>
                  <a:srgbClr val="272727"/>
                </a:solidFill>
                <a:latin typeface="Gothic A1 Light"/>
              </a:rPr>
              <a:t>Detecting and understanding mental health issues, such as depression, is a critical task in today's digital era. With the widespread use of social media platforms like Twitter, there is an opportunity to analyze user-generated content, specifically tweets, to identify signs of depression. This project aims to develop a Python-based system that leverages sentiment analysis techniques to detect depression through the analysis of tweets.</a:t>
            </a:r>
          </a:p>
        </p:txBody>
      </p:sp>
      <p:sp>
        <p:nvSpPr>
          <p:cNvPr id="14" name="TextBox 14"/>
          <p:cNvSpPr txBox="1"/>
          <p:nvPr/>
        </p:nvSpPr>
        <p:spPr>
          <a:xfrm>
            <a:off x="1028700" y="1934189"/>
            <a:ext cx="9975968" cy="1419225"/>
          </a:xfrm>
          <a:prstGeom prst="rect">
            <a:avLst/>
          </a:prstGeom>
        </p:spPr>
        <p:txBody>
          <a:bodyPr lIns="0" tIns="0" rIns="0" bIns="0" rtlCol="0" anchor="t">
            <a:spAutoFit/>
          </a:bodyPr>
          <a:lstStyle/>
          <a:p>
            <a:pPr algn="l">
              <a:lnSpc>
                <a:spcPts val="9600"/>
              </a:lnSpc>
            </a:pPr>
            <a:r>
              <a:rPr lang="en-US" sz="8000">
                <a:solidFill>
                  <a:srgbClr val="893A9F"/>
                </a:solidFill>
                <a:latin typeface="Gothic A1 Black Bold"/>
              </a:rPr>
              <a:t>Problem Statement </a:t>
            </a:r>
          </a:p>
        </p:txBody>
      </p:sp>
      <p:sp>
        <p:nvSpPr>
          <p:cNvPr id="15" name="TextBox 15"/>
          <p:cNvSpPr txBox="1"/>
          <p:nvPr/>
        </p:nvSpPr>
        <p:spPr>
          <a:xfrm>
            <a:off x="9975450" y="8996892"/>
            <a:ext cx="4441117" cy="457200"/>
          </a:xfrm>
          <a:prstGeom prst="rect">
            <a:avLst/>
          </a:prstGeom>
        </p:spPr>
        <p:txBody>
          <a:bodyPr lIns="0" tIns="0" rIns="0" bIns="0" rtlCol="0" anchor="t">
            <a:spAutoFit/>
          </a:bodyPr>
          <a:lstStyle/>
          <a:p>
            <a:pPr algn="r">
              <a:lnSpc>
                <a:spcPts val="3120"/>
              </a:lnSpc>
            </a:pPr>
            <a:r>
              <a:rPr lang="en-US" sz="2600">
                <a:solidFill>
                  <a:srgbClr val="272727"/>
                </a:solidFill>
                <a:latin typeface="Gothic A1 Light"/>
              </a:rPr>
              <a:t>Discussion Points</a:t>
            </a:r>
          </a:p>
        </p:txBody>
      </p:sp>
      <p:sp>
        <p:nvSpPr>
          <p:cNvPr id="16" name="TextBox 16"/>
          <p:cNvSpPr txBox="1"/>
          <p:nvPr/>
        </p:nvSpPr>
        <p:spPr>
          <a:xfrm>
            <a:off x="2007436" y="1082548"/>
            <a:ext cx="6084409" cy="302260"/>
          </a:xfrm>
          <a:prstGeom prst="rect">
            <a:avLst/>
          </a:prstGeom>
        </p:spPr>
        <p:txBody>
          <a:bodyPr lIns="0" tIns="0" rIns="0" bIns="0" rtlCol="0" anchor="t">
            <a:spAutoFit/>
          </a:bodyPr>
          <a:lstStyle/>
          <a:p>
            <a:pPr>
              <a:lnSpc>
                <a:spcPts val="2240"/>
              </a:lnSpc>
            </a:pPr>
            <a:r>
              <a:rPr lang="en-US" sz="1600" spc="32">
                <a:solidFill>
                  <a:srgbClr val="272727"/>
                </a:solidFill>
                <a:latin typeface="Gothic A1 Light"/>
              </a:rPr>
              <a:t>Presentation by Tiham, Zain and Muhammad</a:t>
            </a:r>
          </a:p>
        </p:txBody>
      </p:sp>
      <p:sp>
        <p:nvSpPr>
          <p:cNvPr id="17" name="TextBox 17"/>
          <p:cNvSpPr txBox="1"/>
          <p:nvPr/>
        </p:nvSpPr>
        <p:spPr>
          <a:xfrm>
            <a:off x="1028700" y="9079230"/>
            <a:ext cx="526895" cy="339090"/>
          </a:xfrm>
          <a:prstGeom prst="rect">
            <a:avLst/>
          </a:prstGeom>
        </p:spPr>
        <p:txBody>
          <a:bodyPr lIns="0" tIns="0" rIns="0" bIns="0" rtlCol="0" anchor="t">
            <a:spAutoFit/>
          </a:bodyPr>
          <a:lstStyle/>
          <a:p>
            <a:pPr>
              <a:lnSpc>
                <a:spcPts val="2100"/>
              </a:lnSpc>
            </a:pPr>
            <a:r>
              <a:rPr lang="en-US" sz="2100">
                <a:solidFill>
                  <a:srgbClr val="272727"/>
                </a:solidFill>
                <a:latin typeface="Gothic A1 Black"/>
              </a:rPr>
              <a:t>02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2007436" y="4441190"/>
            <a:ext cx="4621331" cy="1185545"/>
          </a:xfrm>
          <a:prstGeom prst="rect">
            <a:avLst/>
          </a:prstGeom>
        </p:spPr>
        <p:txBody>
          <a:bodyPr lIns="0" tIns="0" rIns="0" bIns="0" rtlCol="0" anchor="t">
            <a:spAutoFit/>
          </a:bodyPr>
          <a:lstStyle/>
          <a:p>
            <a:pPr>
              <a:lnSpc>
                <a:spcPts val="8320"/>
              </a:lnSpc>
            </a:pPr>
            <a:r>
              <a:rPr lang="en-US" sz="6400">
                <a:solidFill>
                  <a:srgbClr val="FFFFFF"/>
                </a:solidFill>
                <a:latin typeface="Gothic A1 Light"/>
              </a:rPr>
              <a:t>Introduction</a:t>
            </a:r>
          </a:p>
        </p:txBody>
      </p:sp>
      <p:grpSp>
        <p:nvGrpSpPr>
          <p:cNvPr id="4" name="Group 4"/>
          <p:cNvGrpSpPr/>
          <p:nvPr/>
        </p:nvGrpSpPr>
        <p:grpSpPr>
          <a:xfrm>
            <a:off x="1028700" y="1028700"/>
            <a:ext cx="475573" cy="475573"/>
            <a:chOff x="0" y="0"/>
            <a:chExt cx="634097" cy="634097"/>
          </a:xfrm>
        </p:grpSpPr>
        <p:grpSp>
          <p:nvGrpSpPr>
            <p:cNvPr id="5" name="Group 5"/>
            <p:cNvGrpSpPr/>
            <p:nvPr/>
          </p:nvGrpSpPr>
          <p:grpSpPr>
            <a:xfrm>
              <a:off x="0" y="0"/>
              <a:ext cx="634097" cy="63409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7" name="Freeform 7"/>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sp>
        <p:nvSpPr>
          <p:cNvPr id="9" name="TextBox 9"/>
          <p:cNvSpPr txBox="1"/>
          <p:nvPr/>
        </p:nvSpPr>
        <p:spPr>
          <a:xfrm>
            <a:off x="2007436" y="1082548"/>
            <a:ext cx="6084409" cy="251415"/>
          </a:xfrm>
          <a:prstGeom prst="rect">
            <a:avLst/>
          </a:prstGeom>
        </p:spPr>
        <p:txBody>
          <a:bodyPr lIns="0" tIns="0" rIns="0" bIns="0" rtlCol="0" anchor="t">
            <a:spAutoFit/>
          </a:bodyPr>
          <a:lstStyle/>
          <a:p>
            <a:pPr>
              <a:lnSpc>
                <a:spcPts val="2240"/>
              </a:lnSpc>
            </a:pPr>
            <a:r>
              <a:rPr lang="en-US" sz="1600" spc="32" dirty="0">
                <a:solidFill>
                  <a:srgbClr val="FFFFFF"/>
                </a:solidFill>
                <a:latin typeface="Gothic A1 Light"/>
              </a:rPr>
              <a:t>Presentation </a:t>
            </a:r>
            <a:r>
              <a:rPr lang="en-US" sz="1600" spc="32" dirty="0" smtClean="0">
                <a:solidFill>
                  <a:srgbClr val="FFFFFF"/>
                </a:solidFill>
                <a:latin typeface="Gothic A1 Light"/>
              </a:rPr>
              <a:t>by Tiham, Zain and Muhammad</a:t>
            </a:r>
            <a:endParaRPr lang="en-US" sz="1600" spc="32" dirty="0">
              <a:solidFill>
                <a:srgbClr val="FFFFFF"/>
              </a:solidFill>
              <a:latin typeface="Gothic A1 Light"/>
            </a:endParaRPr>
          </a:p>
        </p:txBody>
      </p:sp>
      <p:sp>
        <p:nvSpPr>
          <p:cNvPr id="10" name="TextBox 10"/>
          <p:cNvSpPr txBox="1"/>
          <p:nvPr/>
        </p:nvSpPr>
        <p:spPr>
          <a:xfrm>
            <a:off x="1028700" y="9079230"/>
            <a:ext cx="526895" cy="339090"/>
          </a:xfrm>
          <a:prstGeom prst="rect">
            <a:avLst/>
          </a:prstGeom>
        </p:spPr>
        <p:txBody>
          <a:bodyPr lIns="0" tIns="0" rIns="0" bIns="0" rtlCol="0" anchor="t">
            <a:spAutoFit/>
          </a:bodyPr>
          <a:lstStyle/>
          <a:p>
            <a:pPr>
              <a:lnSpc>
                <a:spcPts val="2100"/>
              </a:lnSpc>
            </a:pPr>
            <a:r>
              <a:rPr lang="en-US" sz="2100">
                <a:solidFill>
                  <a:srgbClr val="FFFFFF"/>
                </a:solidFill>
                <a:latin typeface="Gothic A1 Black"/>
              </a:rPr>
              <a:t>03</a:t>
            </a:r>
          </a:p>
        </p:txBody>
      </p:sp>
      <p:sp>
        <p:nvSpPr>
          <p:cNvPr id="11" name="TextBox 11"/>
          <p:cNvSpPr txBox="1"/>
          <p:nvPr/>
        </p:nvSpPr>
        <p:spPr>
          <a:xfrm>
            <a:off x="7357095" y="2611174"/>
            <a:ext cx="3530361" cy="882015"/>
          </a:xfrm>
          <a:prstGeom prst="rect">
            <a:avLst/>
          </a:prstGeom>
        </p:spPr>
        <p:txBody>
          <a:bodyPr lIns="0" tIns="0" rIns="0" bIns="0" rtlCol="0" anchor="t">
            <a:spAutoFit/>
          </a:bodyPr>
          <a:lstStyle/>
          <a:p>
            <a:pPr algn="ctr">
              <a:lnSpc>
                <a:spcPts val="3359"/>
              </a:lnSpc>
            </a:pPr>
            <a:r>
              <a:rPr lang="en-US" sz="2400">
                <a:solidFill>
                  <a:srgbClr val="FFFFFF"/>
                </a:solidFill>
                <a:latin typeface="Gothic A1 Black Bold"/>
              </a:rPr>
              <a:t>Data Collection and Preprocessing</a:t>
            </a:r>
          </a:p>
        </p:txBody>
      </p:sp>
      <p:sp>
        <p:nvSpPr>
          <p:cNvPr id="12" name="TextBox 12"/>
          <p:cNvSpPr txBox="1"/>
          <p:nvPr/>
        </p:nvSpPr>
        <p:spPr>
          <a:xfrm>
            <a:off x="7125593" y="3712163"/>
            <a:ext cx="3993363" cy="1741170"/>
          </a:xfrm>
          <a:prstGeom prst="rect">
            <a:avLst/>
          </a:prstGeom>
        </p:spPr>
        <p:txBody>
          <a:bodyPr lIns="0" tIns="0" rIns="0" bIns="0" rtlCol="0" anchor="t">
            <a:spAutoFit/>
          </a:bodyPr>
          <a:lstStyle/>
          <a:p>
            <a:pPr algn="ctr">
              <a:lnSpc>
                <a:spcPts val="2700"/>
              </a:lnSpc>
            </a:pPr>
            <a:r>
              <a:rPr lang="en-US" sz="1800">
                <a:solidFill>
                  <a:srgbClr val="FFFFFF"/>
                </a:solidFill>
                <a:latin typeface="Gothic A1 Light"/>
              </a:rPr>
              <a:t>We have Collected data from Twitter API where we used depressed related keywords to extract tweets on that basis and cleaned out links and signs so that only text is left</a:t>
            </a:r>
          </a:p>
        </p:txBody>
      </p:sp>
      <p:sp>
        <p:nvSpPr>
          <p:cNvPr id="13" name="TextBox 13"/>
          <p:cNvSpPr txBox="1"/>
          <p:nvPr/>
        </p:nvSpPr>
        <p:spPr>
          <a:xfrm>
            <a:off x="7357095" y="5687052"/>
            <a:ext cx="3530361" cy="882015"/>
          </a:xfrm>
          <a:prstGeom prst="rect">
            <a:avLst/>
          </a:prstGeom>
        </p:spPr>
        <p:txBody>
          <a:bodyPr lIns="0" tIns="0" rIns="0" bIns="0" rtlCol="0" anchor="t">
            <a:spAutoFit/>
          </a:bodyPr>
          <a:lstStyle/>
          <a:p>
            <a:pPr algn="ctr">
              <a:lnSpc>
                <a:spcPts val="3359"/>
              </a:lnSpc>
            </a:pPr>
            <a:r>
              <a:rPr lang="en-US" sz="2400">
                <a:solidFill>
                  <a:srgbClr val="FFFFFF"/>
                </a:solidFill>
                <a:latin typeface="Gothic A1 Black Bold"/>
              </a:rPr>
              <a:t>Model Development and Training</a:t>
            </a:r>
          </a:p>
        </p:txBody>
      </p:sp>
      <p:sp>
        <p:nvSpPr>
          <p:cNvPr id="14" name="TextBox 14"/>
          <p:cNvSpPr txBox="1"/>
          <p:nvPr/>
        </p:nvSpPr>
        <p:spPr>
          <a:xfrm>
            <a:off x="7125593" y="6788041"/>
            <a:ext cx="3993363" cy="2084070"/>
          </a:xfrm>
          <a:prstGeom prst="rect">
            <a:avLst/>
          </a:prstGeom>
        </p:spPr>
        <p:txBody>
          <a:bodyPr lIns="0" tIns="0" rIns="0" bIns="0" rtlCol="0" anchor="t">
            <a:spAutoFit/>
          </a:bodyPr>
          <a:lstStyle/>
          <a:p>
            <a:pPr algn="ctr">
              <a:lnSpc>
                <a:spcPts val="2700"/>
              </a:lnSpc>
            </a:pPr>
            <a:r>
              <a:rPr lang="en-US" sz="1800">
                <a:solidFill>
                  <a:srgbClr val="FFFFFF"/>
                </a:solidFill>
                <a:latin typeface="Gothic A1 Light"/>
              </a:rPr>
              <a:t>Model has been developed in such a way that all those tweets were considered as depressed whose sentiments and emotions were negative as well as the negative emotion intensity is greater then 80%.</a:t>
            </a:r>
          </a:p>
        </p:txBody>
      </p:sp>
      <p:sp>
        <p:nvSpPr>
          <p:cNvPr id="15" name="TextBox 15"/>
          <p:cNvSpPr txBox="1"/>
          <p:nvPr/>
        </p:nvSpPr>
        <p:spPr>
          <a:xfrm>
            <a:off x="12386336" y="2611174"/>
            <a:ext cx="3530361" cy="882015"/>
          </a:xfrm>
          <a:prstGeom prst="rect">
            <a:avLst/>
          </a:prstGeom>
        </p:spPr>
        <p:txBody>
          <a:bodyPr lIns="0" tIns="0" rIns="0" bIns="0" rtlCol="0" anchor="t">
            <a:spAutoFit/>
          </a:bodyPr>
          <a:lstStyle/>
          <a:p>
            <a:pPr algn="ctr">
              <a:lnSpc>
                <a:spcPts val="3359"/>
              </a:lnSpc>
            </a:pPr>
            <a:r>
              <a:rPr lang="en-US" sz="2400">
                <a:solidFill>
                  <a:srgbClr val="FFFFFF"/>
                </a:solidFill>
                <a:latin typeface="Gothic A1 Black Bold"/>
              </a:rPr>
              <a:t>Sentiment Analysis and Feature Extraction</a:t>
            </a:r>
          </a:p>
        </p:txBody>
      </p:sp>
      <p:sp>
        <p:nvSpPr>
          <p:cNvPr id="16" name="TextBox 16"/>
          <p:cNvSpPr txBox="1"/>
          <p:nvPr/>
        </p:nvSpPr>
        <p:spPr>
          <a:xfrm>
            <a:off x="12154834" y="3712163"/>
            <a:ext cx="3993363" cy="1398270"/>
          </a:xfrm>
          <a:prstGeom prst="rect">
            <a:avLst/>
          </a:prstGeom>
        </p:spPr>
        <p:txBody>
          <a:bodyPr lIns="0" tIns="0" rIns="0" bIns="0" rtlCol="0" anchor="t">
            <a:spAutoFit/>
          </a:bodyPr>
          <a:lstStyle/>
          <a:p>
            <a:pPr algn="ctr">
              <a:lnSpc>
                <a:spcPts val="2700"/>
              </a:lnSpc>
            </a:pPr>
            <a:r>
              <a:rPr lang="en-US" sz="1800">
                <a:solidFill>
                  <a:srgbClr val="FFFFFF"/>
                </a:solidFill>
                <a:latin typeface="Gothic A1 Light"/>
              </a:rPr>
              <a:t>Sentiment Analysis did using Bert Pretrained Model and Roberta further Emotional analysis were done on the tweets to extract more features</a:t>
            </a:r>
          </a:p>
        </p:txBody>
      </p:sp>
      <p:sp>
        <p:nvSpPr>
          <p:cNvPr id="17" name="TextBox 17"/>
          <p:cNvSpPr txBox="1"/>
          <p:nvPr/>
        </p:nvSpPr>
        <p:spPr>
          <a:xfrm>
            <a:off x="12386336" y="5687052"/>
            <a:ext cx="3530361" cy="882015"/>
          </a:xfrm>
          <a:prstGeom prst="rect">
            <a:avLst/>
          </a:prstGeom>
        </p:spPr>
        <p:txBody>
          <a:bodyPr lIns="0" tIns="0" rIns="0" bIns="0" rtlCol="0" anchor="t">
            <a:spAutoFit/>
          </a:bodyPr>
          <a:lstStyle/>
          <a:p>
            <a:pPr algn="ctr">
              <a:lnSpc>
                <a:spcPts val="3359"/>
              </a:lnSpc>
            </a:pPr>
            <a:r>
              <a:rPr lang="en-US" sz="2400">
                <a:solidFill>
                  <a:srgbClr val="FFFFFF"/>
                </a:solidFill>
                <a:latin typeface="Gothic A1 Black Bold"/>
              </a:rPr>
              <a:t>Evaluation and Performance Metrics</a:t>
            </a:r>
          </a:p>
        </p:txBody>
      </p:sp>
      <p:sp>
        <p:nvSpPr>
          <p:cNvPr id="18" name="TextBox 18"/>
          <p:cNvSpPr txBox="1"/>
          <p:nvPr/>
        </p:nvSpPr>
        <p:spPr>
          <a:xfrm>
            <a:off x="12154834" y="6788041"/>
            <a:ext cx="3993363" cy="2084070"/>
          </a:xfrm>
          <a:prstGeom prst="rect">
            <a:avLst/>
          </a:prstGeom>
        </p:spPr>
        <p:txBody>
          <a:bodyPr lIns="0" tIns="0" rIns="0" bIns="0" rtlCol="0" anchor="t">
            <a:spAutoFit/>
          </a:bodyPr>
          <a:lstStyle/>
          <a:p>
            <a:pPr algn="ctr">
              <a:lnSpc>
                <a:spcPts val="2700"/>
              </a:lnSpc>
            </a:pPr>
            <a:r>
              <a:rPr lang="en-US" sz="1800">
                <a:solidFill>
                  <a:srgbClr val="FFFFFF"/>
                </a:solidFill>
                <a:latin typeface="Gothic A1 Light"/>
              </a:rPr>
              <a:t>Model was evaluated on the basis of validation graph where we noticed the logistic regression was overfitting meanwhile when we trained LSTM it was good fit for our dataset and the accuracy was near to 82%</a:t>
            </a:r>
          </a:p>
        </p:txBody>
      </p:sp>
      <p:sp>
        <p:nvSpPr>
          <p:cNvPr id="19" name="AutoShape 19"/>
          <p:cNvSpPr/>
          <p:nvPr/>
        </p:nvSpPr>
        <p:spPr>
          <a:xfrm>
            <a:off x="14902528" y="9253538"/>
            <a:ext cx="1436112" cy="9525"/>
          </a:xfrm>
          <a:prstGeom prst="rect">
            <a:avLst/>
          </a:prstGeom>
          <a:solidFill>
            <a:srgbClr val="FFFFFF"/>
          </a:solidFill>
        </p:spPr>
      </p:sp>
      <p:grpSp>
        <p:nvGrpSpPr>
          <p:cNvPr id="20" name="Group 20"/>
          <p:cNvGrpSpPr/>
          <p:nvPr/>
        </p:nvGrpSpPr>
        <p:grpSpPr>
          <a:xfrm>
            <a:off x="16627980" y="8942640"/>
            <a:ext cx="631320" cy="631320"/>
            <a:chOff x="0" y="0"/>
            <a:chExt cx="841759" cy="841759"/>
          </a:xfrm>
        </p:grpSpPr>
        <p:grpSp>
          <p:nvGrpSpPr>
            <p:cNvPr id="21" name="Group 21"/>
            <p:cNvGrpSpPr/>
            <p:nvPr/>
          </p:nvGrpSpPr>
          <p:grpSpPr>
            <a:xfrm>
              <a:off x="0" y="0"/>
              <a:ext cx="841759" cy="841759"/>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727">
                  <a:alpha val="9804"/>
                </a:srgbClr>
              </a:solidFill>
            </p:spPr>
          </p:sp>
        </p:grpSp>
        <p:sp>
          <p:nvSpPr>
            <p:cNvPr id="23" name="Freeform 23"/>
            <p:cNvSpPr/>
            <p:nvPr/>
          </p:nvSpPr>
          <p:spPr>
            <a:xfrm>
              <a:off x="78496" y="78496"/>
              <a:ext cx="684768" cy="684768"/>
            </a:xfrm>
            <a:custGeom>
              <a:avLst/>
              <a:gdLst/>
              <a:ahLst/>
              <a:cxnLst/>
              <a:rect l="l" t="t" r="r" b="b"/>
              <a:pathLst>
                <a:path w="684768" h="684768">
                  <a:moveTo>
                    <a:pt x="0" y="0"/>
                  </a:moveTo>
                  <a:lnTo>
                    <a:pt x="684768" y="0"/>
                  </a:lnTo>
                  <a:lnTo>
                    <a:pt x="684768" y="684768"/>
                  </a:lnTo>
                  <a:lnTo>
                    <a:pt x="0" y="68476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4" name="Freeform 24"/>
            <p:cNvSpPr/>
            <p:nvPr/>
          </p:nvSpPr>
          <p:spPr>
            <a:xfrm>
              <a:off x="367480" y="294201"/>
              <a:ext cx="154864" cy="253358"/>
            </a:xfrm>
            <a:custGeom>
              <a:avLst/>
              <a:gdLst/>
              <a:ahLst/>
              <a:cxnLst/>
              <a:rect l="l" t="t" r="r" b="b"/>
              <a:pathLst>
                <a:path w="154864" h="253358">
                  <a:moveTo>
                    <a:pt x="0" y="0"/>
                  </a:moveTo>
                  <a:lnTo>
                    <a:pt x="154864" y="0"/>
                  </a:lnTo>
                  <a:lnTo>
                    <a:pt x="154864" y="253358"/>
                  </a:lnTo>
                  <a:lnTo>
                    <a:pt x="0" y="25335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475573" cy="475573"/>
            <a:chOff x="0" y="0"/>
            <a:chExt cx="634097" cy="634097"/>
          </a:xfrm>
        </p:grpSpPr>
        <p:grpSp>
          <p:nvGrpSpPr>
            <p:cNvPr id="3" name="Group 3"/>
            <p:cNvGrpSpPr/>
            <p:nvPr/>
          </p:nvGrpSpPr>
          <p:grpSpPr>
            <a:xfrm>
              <a:off x="0" y="0"/>
              <a:ext cx="634097" cy="6340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5" name="Freeform 5"/>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7" name="AutoShape 7"/>
          <p:cNvSpPr/>
          <p:nvPr/>
        </p:nvSpPr>
        <p:spPr>
          <a:xfrm>
            <a:off x="14902528" y="9253538"/>
            <a:ext cx="1436112" cy="9525"/>
          </a:xfrm>
          <a:prstGeom prst="rect">
            <a:avLst/>
          </a:prstGeom>
          <a:solidFill>
            <a:srgbClr val="272727"/>
          </a:solidFill>
        </p:spPr>
      </p:sp>
      <p:grpSp>
        <p:nvGrpSpPr>
          <p:cNvPr id="8" name="Group 8"/>
          <p:cNvGrpSpPr/>
          <p:nvPr/>
        </p:nvGrpSpPr>
        <p:grpSpPr>
          <a:xfrm>
            <a:off x="16627980" y="8942640"/>
            <a:ext cx="631320" cy="631320"/>
            <a:chOff x="0" y="0"/>
            <a:chExt cx="841759" cy="841759"/>
          </a:xfrm>
        </p:grpSpPr>
        <p:grpSp>
          <p:nvGrpSpPr>
            <p:cNvPr id="9" name="Group 9"/>
            <p:cNvGrpSpPr/>
            <p:nvPr/>
          </p:nvGrpSpPr>
          <p:grpSpPr>
            <a:xfrm>
              <a:off x="0" y="0"/>
              <a:ext cx="841759" cy="84175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727">
                  <a:alpha val="9804"/>
                </a:srgbClr>
              </a:solidFill>
            </p:spPr>
          </p:sp>
        </p:grpSp>
        <p:sp>
          <p:nvSpPr>
            <p:cNvPr id="11" name="Freeform 11"/>
            <p:cNvSpPr/>
            <p:nvPr/>
          </p:nvSpPr>
          <p:spPr>
            <a:xfrm>
              <a:off x="78496" y="78496"/>
              <a:ext cx="684768" cy="684768"/>
            </a:xfrm>
            <a:custGeom>
              <a:avLst/>
              <a:gdLst/>
              <a:ahLst/>
              <a:cxnLst/>
              <a:rect l="l" t="t" r="r" b="b"/>
              <a:pathLst>
                <a:path w="684768" h="684768">
                  <a:moveTo>
                    <a:pt x="0" y="0"/>
                  </a:moveTo>
                  <a:lnTo>
                    <a:pt x="684768" y="0"/>
                  </a:lnTo>
                  <a:lnTo>
                    <a:pt x="684768" y="684768"/>
                  </a:lnTo>
                  <a:lnTo>
                    <a:pt x="0" y="6847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367480" y="294201"/>
              <a:ext cx="154864" cy="253358"/>
            </a:xfrm>
            <a:custGeom>
              <a:avLst/>
              <a:gdLst/>
              <a:ahLst/>
              <a:cxnLst/>
              <a:rect l="l" t="t" r="r" b="b"/>
              <a:pathLst>
                <a:path w="154864" h="253358">
                  <a:moveTo>
                    <a:pt x="0" y="0"/>
                  </a:moveTo>
                  <a:lnTo>
                    <a:pt x="154864" y="0"/>
                  </a:lnTo>
                  <a:lnTo>
                    <a:pt x="154864" y="253358"/>
                  </a:lnTo>
                  <a:lnTo>
                    <a:pt x="0" y="25335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13" name="Group 13"/>
          <p:cNvGrpSpPr>
            <a:grpSpLocks noChangeAspect="1"/>
          </p:cNvGrpSpPr>
          <p:nvPr/>
        </p:nvGrpSpPr>
        <p:grpSpPr>
          <a:xfrm>
            <a:off x="1984781" y="2343687"/>
            <a:ext cx="5934357" cy="593433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25018" r="-25018"/>
              </a:stretch>
            </a:blipFill>
          </p:spPr>
        </p:sp>
      </p:grpSp>
      <p:sp>
        <p:nvSpPr>
          <p:cNvPr id="15" name="TextBox 15"/>
          <p:cNvSpPr txBox="1"/>
          <p:nvPr/>
        </p:nvSpPr>
        <p:spPr>
          <a:xfrm>
            <a:off x="2007436" y="1082548"/>
            <a:ext cx="6084409" cy="302260"/>
          </a:xfrm>
          <a:prstGeom prst="rect">
            <a:avLst/>
          </a:prstGeom>
        </p:spPr>
        <p:txBody>
          <a:bodyPr lIns="0" tIns="0" rIns="0" bIns="0" rtlCol="0" anchor="t">
            <a:spAutoFit/>
          </a:bodyPr>
          <a:lstStyle/>
          <a:p>
            <a:pPr>
              <a:lnSpc>
                <a:spcPts val="2240"/>
              </a:lnSpc>
            </a:pPr>
            <a:r>
              <a:rPr lang="en-US" sz="1600" spc="32">
                <a:solidFill>
                  <a:srgbClr val="272727"/>
                </a:solidFill>
                <a:latin typeface="Gothic A1 Light"/>
              </a:rPr>
              <a:t>Presentation by Tiham, Zain and Muhammad</a:t>
            </a:r>
          </a:p>
        </p:txBody>
      </p:sp>
      <p:sp>
        <p:nvSpPr>
          <p:cNvPr id="16" name="TextBox 16"/>
          <p:cNvSpPr txBox="1"/>
          <p:nvPr/>
        </p:nvSpPr>
        <p:spPr>
          <a:xfrm>
            <a:off x="1028700" y="9079230"/>
            <a:ext cx="526895" cy="339090"/>
          </a:xfrm>
          <a:prstGeom prst="rect">
            <a:avLst/>
          </a:prstGeom>
        </p:spPr>
        <p:txBody>
          <a:bodyPr lIns="0" tIns="0" rIns="0" bIns="0" rtlCol="0" anchor="t">
            <a:spAutoFit/>
          </a:bodyPr>
          <a:lstStyle/>
          <a:p>
            <a:pPr>
              <a:lnSpc>
                <a:spcPts val="2100"/>
              </a:lnSpc>
            </a:pPr>
            <a:r>
              <a:rPr lang="en-US" sz="2100">
                <a:solidFill>
                  <a:srgbClr val="272727"/>
                </a:solidFill>
                <a:latin typeface="Gothic A1 Black"/>
              </a:rPr>
              <a:t>04</a:t>
            </a:r>
          </a:p>
        </p:txBody>
      </p:sp>
      <p:grpSp>
        <p:nvGrpSpPr>
          <p:cNvPr id="17" name="Group 17"/>
          <p:cNvGrpSpPr/>
          <p:nvPr/>
        </p:nvGrpSpPr>
        <p:grpSpPr>
          <a:xfrm>
            <a:off x="9552176" y="3146549"/>
            <a:ext cx="6614925" cy="4328609"/>
            <a:chOff x="0" y="0"/>
            <a:chExt cx="8819901" cy="5771478"/>
          </a:xfrm>
        </p:grpSpPr>
        <p:sp>
          <p:nvSpPr>
            <p:cNvPr id="18" name="TextBox 18"/>
            <p:cNvSpPr txBox="1"/>
            <p:nvPr/>
          </p:nvSpPr>
          <p:spPr>
            <a:xfrm>
              <a:off x="0" y="-200025"/>
              <a:ext cx="8819901" cy="1825625"/>
            </a:xfrm>
            <a:prstGeom prst="rect">
              <a:avLst/>
            </a:prstGeom>
          </p:spPr>
          <p:txBody>
            <a:bodyPr lIns="0" tIns="0" rIns="0" bIns="0" rtlCol="0" anchor="t">
              <a:spAutoFit/>
            </a:bodyPr>
            <a:lstStyle/>
            <a:p>
              <a:pPr algn="l">
                <a:lnSpc>
                  <a:spcPts val="9600"/>
                </a:lnSpc>
              </a:pPr>
              <a:r>
                <a:rPr lang="en-US" sz="8000">
                  <a:solidFill>
                    <a:srgbClr val="893A9F"/>
                  </a:solidFill>
                  <a:latin typeface="Gothic A1 Black Bold"/>
                </a:rPr>
                <a:t>Methodology</a:t>
              </a:r>
            </a:p>
          </p:txBody>
        </p:sp>
        <p:sp>
          <p:nvSpPr>
            <p:cNvPr id="19" name="TextBox 19"/>
            <p:cNvSpPr txBox="1"/>
            <p:nvPr/>
          </p:nvSpPr>
          <p:spPr>
            <a:xfrm>
              <a:off x="0" y="2030058"/>
              <a:ext cx="8244896" cy="3741420"/>
            </a:xfrm>
            <a:prstGeom prst="rect">
              <a:avLst/>
            </a:prstGeom>
          </p:spPr>
          <p:txBody>
            <a:bodyPr lIns="0" tIns="0" rIns="0" bIns="0" rtlCol="0" anchor="t">
              <a:spAutoFit/>
            </a:bodyPr>
            <a:lstStyle/>
            <a:p>
              <a:pPr marL="453390" lvl="1" indent="-226695">
                <a:lnSpc>
                  <a:spcPts val="3150"/>
                </a:lnSpc>
                <a:buFont typeface="Arial"/>
                <a:buChar char="•"/>
              </a:pPr>
              <a:r>
                <a:rPr lang="en-US" sz="2100">
                  <a:solidFill>
                    <a:srgbClr val="272727"/>
                  </a:solidFill>
                  <a:latin typeface="Gothic A1 Light"/>
                </a:rPr>
                <a:t>Tweets Extraction on the basis of keywords </a:t>
              </a:r>
            </a:p>
            <a:p>
              <a:pPr marL="453390" lvl="1" indent="-226695">
                <a:lnSpc>
                  <a:spcPts val="3150"/>
                </a:lnSpc>
                <a:buFont typeface="Arial"/>
                <a:buChar char="•"/>
              </a:pPr>
              <a:r>
                <a:rPr lang="en-US" sz="2100">
                  <a:solidFill>
                    <a:srgbClr val="272727"/>
                  </a:solidFill>
                  <a:latin typeface="Gothic A1 Light"/>
                </a:rPr>
                <a:t>Sentiment analysis on tweets</a:t>
              </a:r>
            </a:p>
            <a:p>
              <a:pPr marL="453390" lvl="1" indent="-226695">
                <a:lnSpc>
                  <a:spcPts val="3150"/>
                </a:lnSpc>
                <a:buFont typeface="Arial"/>
                <a:buChar char="•"/>
              </a:pPr>
              <a:r>
                <a:rPr lang="en-US" sz="2100">
                  <a:solidFill>
                    <a:srgbClr val="272727"/>
                  </a:solidFill>
                  <a:latin typeface="Gothic A1 Light"/>
                </a:rPr>
                <a:t>Emotion analysis</a:t>
              </a:r>
            </a:p>
            <a:p>
              <a:pPr marL="453390" lvl="1" indent="-226695">
                <a:lnSpc>
                  <a:spcPts val="3150"/>
                </a:lnSpc>
                <a:buFont typeface="Arial"/>
                <a:buChar char="•"/>
              </a:pPr>
              <a:r>
                <a:rPr lang="en-US" sz="2100">
                  <a:solidFill>
                    <a:srgbClr val="272727"/>
                  </a:solidFill>
                  <a:latin typeface="Gothic A1 Light"/>
                </a:rPr>
                <a:t>labeling depressed and non depressed on the basis of analysis</a:t>
              </a:r>
            </a:p>
            <a:p>
              <a:pPr marL="453390" lvl="1" indent="-226695">
                <a:lnSpc>
                  <a:spcPts val="3150"/>
                </a:lnSpc>
                <a:buFont typeface="Arial"/>
                <a:buChar char="•"/>
              </a:pPr>
              <a:r>
                <a:rPr lang="en-US" sz="2100">
                  <a:solidFill>
                    <a:srgbClr val="272727"/>
                  </a:solidFill>
                  <a:latin typeface="Gothic A1 Light"/>
                </a:rPr>
                <a:t>Model Training and Evaluation </a:t>
              </a:r>
            </a:p>
            <a:p>
              <a:pPr marL="453390" lvl="1" indent="-226695" algn="l">
                <a:lnSpc>
                  <a:spcPts val="3150"/>
                </a:lnSpc>
                <a:buFont typeface="Arial"/>
                <a:buChar char="•"/>
              </a:pPr>
              <a:r>
                <a:rPr lang="en-US" sz="2100">
                  <a:solidFill>
                    <a:srgbClr val="272727"/>
                  </a:solidFill>
                  <a:latin typeface="Gothic A1 Light"/>
                </a:rPr>
                <a:t>Developing an MVP app</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28700" y="1028700"/>
            <a:ext cx="475573" cy="475573"/>
            <a:chOff x="0" y="0"/>
            <a:chExt cx="634097" cy="634097"/>
          </a:xfrm>
        </p:grpSpPr>
        <p:grpSp>
          <p:nvGrpSpPr>
            <p:cNvPr id="4" name="Group 4"/>
            <p:cNvGrpSpPr/>
            <p:nvPr/>
          </p:nvGrpSpPr>
          <p:grpSpPr>
            <a:xfrm>
              <a:off x="0" y="0"/>
              <a:ext cx="634097" cy="63409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6" name="Freeform 6"/>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sp>
        <p:nvSpPr>
          <p:cNvPr id="8" name="AutoShape 8"/>
          <p:cNvSpPr/>
          <p:nvPr/>
        </p:nvSpPr>
        <p:spPr>
          <a:xfrm>
            <a:off x="14902528" y="9253538"/>
            <a:ext cx="1436112" cy="9525"/>
          </a:xfrm>
          <a:prstGeom prst="rect">
            <a:avLst/>
          </a:prstGeom>
          <a:solidFill>
            <a:srgbClr val="272727"/>
          </a:solidFill>
        </p:spPr>
      </p:sp>
      <p:grpSp>
        <p:nvGrpSpPr>
          <p:cNvPr id="9" name="Group 9"/>
          <p:cNvGrpSpPr/>
          <p:nvPr/>
        </p:nvGrpSpPr>
        <p:grpSpPr>
          <a:xfrm>
            <a:off x="16627980" y="8942640"/>
            <a:ext cx="631320" cy="631320"/>
            <a:chOff x="0" y="0"/>
            <a:chExt cx="841759" cy="841759"/>
          </a:xfrm>
        </p:grpSpPr>
        <p:grpSp>
          <p:nvGrpSpPr>
            <p:cNvPr id="10" name="Group 10"/>
            <p:cNvGrpSpPr/>
            <p:nvPr/>
          </p:nvGrpSpPr>
          <p:grpSpPr>
            <a:xfrm>
              <a:off x="0" y="0"/>
              <a:ext cx="841759" cy="84175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727">
                  <a:alpha val="9804"/>
                </a:srgbClr>
              </a:solidFill>
            </p:spPr>
          </p:sp>
        </p:grpSp>
        <p:sp>
          <p:nvSpPr>
            <p:cNvPr id="12" name="Freeform 12"/>
            <p:cNvSpPr/>
            <p:nvPr/>
          </p:nvSpPr>
          <p:spPr>
            <a:xfrm>
              <a:off x="78496" y="78496"/>
              <a:ext cx="684768" cy="684768"/>
            </a:xfrm>
            <a:custGeom>
              <a:avLst/>
              <a:gdLst/>
              <a:ahLst/>
              <a:cxnLst/>
              <a:rect l="l" t="t" r="r" b="b"/>
              <a:pathLst>
                <a:path w="684768" h="684768">
                  <a:moveTo>
                    <a:pt x="0" y="0"/>
                  </a:moveTo>
                  <a:lnTo>
                    <a:pt x="684768" y="0"/>
                  </a:lnTo>
                  <a:lnTo>
                    <a:pt x="684768" y="684768"/>
                  </a:lnTo>
                  <a:lnTo>
                    <a:pt x="0" y="68476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367480" y="294201"/>
              <a:ext cx="154864" cy="253358"/>
            </a:xfrm>
            <a:custGeom>
              <a:avLst/>
              <a:gdLst/>
              <a:ahLst/>
              <a:cxnLst/>
              <a:rect l="l" t="t" r="r" b="b"/>
              <a:pathLst>
                <a:path w="154864" h="253358">
                  <a:moveTo>
                    <a:pt x="0" y="0"/>
                  </a:moveTo>
                  <a:lnTo>
                    <a:pt x="154864" y="0"/>
                  </a:lnTo>
                  <a:lnTo>
                    <a:pt x="154864" y="253358"/>
                  </a:lnTo>
                  <a:lnTo>
                    <a:pt x="0" y="25335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sp>
        <p:nvSpPr>
          <p:cNvPr id="14" name="Freeform 14"/>
          <p:cNvSpPr/>
          <p:nvPr/>
        </p:nvSpPr>
        <p:spPr>
          <a:xfrm>
            <a:off x="5836848" y="1632325"/>
            <a:ext cx="6043787" cy="3606433"/>
          </a:xfrm>
          <a:custGeom>
            <a:avLst/>
            <a:gdLst/>
            <a:ahLst/>
            <a:cxnLst/>
            <a:rect l="l" t="t" r="r" b="b"/>
            <a:pathLst>
              <a:path w="6043787" h="3606433">
                <a:moveTo>
                  <a:pt x="0" y="0"/>
                </a:moveTo>
                <a:lnTo>
                  <a:pt x="6043787" y="0"/>
                </a:lnTo>
                <a:lnTo>
                  <a:pt x="6043787" y="3606433"/>
                </a:lnTo>
                <a:lnTo>
                  <a:pt x="0" y="3606433"/>
                </a:lnTo>
                <a:lnTo>
                  <a:pt x="0" y="0"/>
                </a:lnTo>
                <a:close/>
              </a:path>
            </a:pathLst>
          </a:custGeom>
          <a:blipFill>
            <a:blip r:embed="rId11"/>
            <a:stretch>
              <a:fillRect/>
            </a:stretch>
          </a:blipFill>
        </p:spPr>
      </p:sp>
      <p:sp>
        <p:nvSpPr>
          <p:cNvPr id="15" name="Freeform 15"/>
          <p:cNvSpPr/>
          <p:nvPr/>
        </p:nvSpPr>
        <p:spPr>
          <a:xfrm>
            <a:off x="11880635" y="1632325"/>
            <a:ext cx="6043787" cy="3576791"/>
          </a:xfrm>
          <a:custGeom>
            <a:avLst/>
            <a:gdLst/>
            <a:ahLst/>
            <a:cxnLst/>
            <a:rect l="l" t="t" r="r" b="b"/>
            <a:pathLst>
              <a:path w="6043787" h="3576791">
                <a:moveTo>
                  <a:pt x="0" y="0"/>
                </a:moveTo>
                <a:lnTo>
                  <a:pt x="6043787" y="0"/>
                </a:lnTo>
                <a:lnTo>
                  <a:pt x="6043787" y="3576791"/>
                </a:lnTo>
                <a:lnTo>
                  <a:pt x="0" y="3576791"/>
                </a:lnTo>
                <a:lnTo>
                  <a:pt x="0" y="0"/>
                </a:lnTo>
                <a:close/>
              </a:path>
            </a:pathLst>
          </a:custGeom>
          <a:blipFill>
            <a:blip r:embed="rId12"/>
            <a:stretch>
              <a:fillRect/>
            </a:stretch>
          </a:blipFill>
        </p:spPr>
      </p:sp>
      <p:sp>
        <p:nvSpPr>
          <p:cNvPr id="16" name="Freeform 16"/>
          <p:cNvSpPr/>
          <p:nvPr/>
        </p:nvSpPr>
        <p:spPr>
          <a:xfrm>
            <a:off x="6659918" y="5383429"/>
            <a:ext cx="10178097" cy="3559212"/>
          </a:xfrm>
          <a:custGeom>
            <a:avLst/>
            <a:gdLst/>
            <a:ahLst/>
            <a:cxnLst/>
            <a:rect l="l" t="t" r="r" b="b"/>
            <a:pathLst>
              <a:path w="10178097" h="3559212">
                <a:moveTo>
                  <a:pt x="0" y="0"/>
                </a:moveTo>
                <a:lnTo>
                  <a:pt x="10178097" y="0"/>
                </a:lnTo>
                <a:lnTo>
                  <a:pt x="10178097" y="3559211"/>
                </a:lnTo>
                <a:lnTo>
                  <a:pt x="0" y="3559211"/>
                </a:lnTo>
                <a:lnTo>
                  <a:pt x="0" y="0"/>
                </a:lnTo>
                <a:close/>
              </a:path>
            </a:pathLst>
          </a:custGeom>
          <a:blipFill>
            <a:blip r:embed="rId13"/>
            <a:stretch>
              <a:fillRect/>
            </a:stretch>
          </a:blipFill>
        </p:spPr>
      </p:sp>
      <p:sp>
        <p:nvSpPr>
          <p:cNvPr id="17" name="TextBox 17"/>
          <p:cNvSpPr txBox="1"/>
          <p:nvPr/>
        </p:nvSpPr>
        <p:spPr>
          <a:xfrm>
            <a:off x="2007436" y="1082548"/>
            <a:ext cx="6084409" cy="302260"/>
          </a:xfrm>
          <a:prstGeom prst="rect">
            <a:avLst/>
          </a:prstGeom>
        </p:spPr>
        <p:txBody>
          <a:bodyPr lIns="0" tIns="0" rIns="0" bIns="0" rtlCol="0" anchor="t">
            <a:spAutoFit/>
          </a:bodyPr>
          <a:lstStyle/>
          <a:p>
            <a:pPr>
              <a:lnSpc>
                <a:spcPts val="2240"/>
              </a:lnSpc>
            </a:pPr>
            <a:r>
              <a:rPr lang="en-US" sz="1600" spc="32">
                <a:solidFill>
                  <a:srgbClr val="FFFFFF"/>
                </a:solidFill>
                <a:latin typeface="Gothic A1 Light"/>
              </a:rPr>
              <a:t>Presentation by Tiham, Zain and Muhammad</a:t>
            </a:r>
          </a:p>
        </p:txBody>
      </p:sp>
      <p:sp>
        <p:nvSpPr>
          <p:cNvPr id="18" name="TextBox 18"/>
          <p:cNvSpPr txBox="1"/>
          <p:nvPr/>
        </p:nvSpPr>
        <p:spPr>
          <a:xfrm>
            <a:off x="1028700" y="1460875"/>
            <a:ext cx="5631218" cy="1266825"/>
          </a:xfrm>
          <a:prstGeom prst="rect">
            <a:avLst/>
          </a:prstGeom>
        </p:spPr>
        <p:txBody>
          <a:bodyPr lIns="0" tIns="0" rIns="0" bIns="0" rtlCol="0" anchor="t">
            <a:spAutoFit/>
          </a:bodyPr>
          <a:lstStyle/>
          <a:p>
            <a:pPr algn="l">
              <a:lnSpc>
                <a:spcPts val="8640"/>
              </a:lnSpc>
            </a:pPr>
            <a:r>
              <a:rPr lang="en-US" sz="7200">
                <a:solidFill>
                  <a:srgbClr val="FFFFFF"/>
                </a:solidFill>
                <a:latin typeface="Gothic A1 Black Bold"/>
              </a:rPr>
              <a:t>Results</a:t>
            </a:r>
          </a:p>
        </p:txBody>
      </p:sp>
      <p:sp>
        <p:nvSpPr>
          <p:cNvPr id="19" name="TextBox 19"/>
          <p:cNvSpPr txBox="1"/>
          <p:nvPr/>
        </p:nvSpPr>
        <p:spPr>
          <a:xfrm>
            <a:off x="1028700" y="9079230"/>
            <a:ext cx="526895" cy="339090"/>
          </a:xfrm>
          <a:prstGeom prst="rect">
            <a:avLst/>
          </a:prstGeom>
        </p:spPr>
        <p:txBody>
          <a:bodyPr lIns="0" tIns="0" rIns="0" bIns="0" rtlCol="0" anchor="t">
            <a:spAutoFit/>
          </a:bodyPr>
          <a:lstStyle/>
          <a:p>
            <a:pPr>
              <a:lnSpc>
                <a:spcPts val="2100"/>
              </a:lnSpc>
            </a:pPr>
            <a:r>
              <a:rPr lang="en-US" sz="2100">
                <a:solidFill>
                  <a:srgbClr val="FFFFFF"/>
                </a:solidFill>
                <a:latin typeface="Gothic A1 Black"/>
              </a:rPr>
              <a:t>05</a:t>
            </a:r>
          </a:p>
        </p:txBody>
      </p:sp>
      <p:sp>
        <p:nvSpPr>
          <p:cNvPr id="20" name="TextBox 20"/>
          <p:cNvSpPr txBox="1"/>
          <p:nvPr/>
        </p:nvSpPr>
        <p:spPr>
          <a:xfrm>
            <a:off x="1028700" y="3382621"/>
            <a:ext cx="4594253" cy="3699509"/>
          </a:xfrm>
          <a:prstGeom prst="rect">
            <a:avLst/>
          </a:prstGeom>
        </p:spPr>
        <p:txBody>
          <a:bodyPr lIns="0" tIns="0" rIns="0" bIns="0" rtlCol="0" anchor="t">
            <a:spAutoFit/>
          </a:bodyPr>
          <a:lstStyle/>
          <a:p>
            <a:pPr>
              <a:lnSpc>
                <a:spcPts val="2940"/>
              </a:lnSpc>
            </a:pPr>
            <a:r>
              <a:rPr lang="en-US" sz="2100">
                <a:solidFill>
                  <a:srgbClr val="FFFFFF"/>
                </a:solidFill>
                <a:latin typeface="Canva Sans"/>
              </a:rPr>
              <a:t>At the end while training the model we have saw that logistic regression model was taking less time but it was </a:t>
            </a:r>
          </a:p>
          <a:p>
            <a:pPr>
              <a:lnSpc>
                <a:spcPts val="2940"/>
              </a:lnSpc>
            </a:pPr>
            <a:r>
              <a:rPr lang="en-US" sz="2100">
                <a:solidFill>
                  <a:srgbClr val="FFFFFF"/>
                </a:solidFill>
                <a:latin typeface="Canva Sans"/>
              </a:rPr>
              <a:t>overfitting but then we used LSTM for training and the model accuracy came up to 77% also through learning curve we  observed that model was good</a:t>
            </a:r>
          </a:p>
          <a:p>
            <a:pPr marL="0" lvl="0" indent="0">
              <a:lnSpc>
                <a:spcPts val="2940"/>
              </a:lnSpc>
              <a:spcBef>
                <a:spcPct val="0"/>
              </a:spcBef>
            </a:pPr>
            <a:r>
              <a:rPr lang="en-US" sz="2100">
                <a:solidFill>
                  <a:srgbClr val="FFFFFF"/>
                </a:solidFill>
                <a:latin typeface="Canva Sans"/>
              </a:rPr>
              <a:t>fit for our dataset.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097325" y="2956055"/>
            <a:ext cx="8591480" cy="7149859"/>
          </a:xfrm>
          <a:prstGeom prst="rect">
            <a:avLst/>
          </a:prstGeom>
        </p:spPr>
      </p:pic>
      <p:pic>
        <p:nvPicPr>
          <p:cNvPr id="22" name="Picture 21"/>
          <p:cNvPicPr>
            <a:picLocks noChangeAspect="1"/>
          </p:cNvPicPr>
          <p:nvPr/>
        </p:nvPicPr>
        <p:blipFill>
          <a:blip r:embed="rId3"/>
          <a:stretch>
            <a:fillRect/>
          </a:stretch>
        </p:blipFill>
        <p:spPr>
          <a:xfrm>
            <a:off x="9870684" y="0"/>
            <a:ext cx="8188715" cy="4882275"/>
          </a:xfrm>
          <a:prstGeom prst="rect">
            <a:avLst/>
          </a:prstGeom>
        </p:spPr>
      </p:pic>
      <p:pic>
        <p:nvPicPr>
          <p:cNvPr id="23" name="Picture 22"/>
          <p:cNvPicPr>
            <a:picLocks noChangeAspect="1"/>
          </p:cNvPicPr>
          <p:nvPr/>
        </p:nvPicPr>
        <p:blipFill>
          <a:blip r:embed="rId4"/>
          <a:stretch>
            <a:fillRect/>
          </a:stretch>
        </p:blipFill>
        <p:spPr>
          <a:xfrm>
            <a:off x="9844592" y="4654980"/>
            <a:ext cx="8468578" cy="5095875"/>
          </a:xfrm>
          <a:prstGeom prst="rect">
            <a:avLst/>
          </a:prstGeom>
        </p:spPr>
      </p:pic>
      <p:grpSp>
        <p:nvGrpSpPr>
          <p:cNvPr id="2" name="Group 2"/>
          <p:cNvGrpSpPr/>
          <p:nvPr/>
        </p:nvGrpSpPr>
        <p:grpSpPr>
          <a:xfrm>
            <a:off x="1028700" y="1028700"/>
            <a:ext cx="475573" cy="475573"/>
            <a:chOff x="0" y="0"/>
            <a:chExt cx="634097" cy="634097"/>
          </a:xfrm>
        </p:grpSpPr>
        <p:grpSp>
          <p:nvGrpSpPr>
            <p:cNvPr id="3" name="Group 3"/>
            <p:cNvGrpSpPr/>
            <p:nvPr/>
          </p:nvGrpSpPr>
          <p:grpSpPr>
            <a:xfrm>
              <a:off x="0" y="0"/>
              <a:ext cx="634097" cy="6340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5" name="Freeform 5"/>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grpSp>
        <p:nvGrpSpPr>
          <p:cNvPr id="8" name="Group 8"/>
          <p:cNvGrpSpPr/>
          <p:nvPr/>
        </p:nvGrpSpPr>
        <p:grpSpPr>
          <a:xfrm>
            <a:off x="16643733" y="9464203"/>
            <a:ext cx="631320" cy="631320"/>
            <a:chOff x="0" y="0"/>
            <a:chExt cx="841759" cy="841759"/>
          </a:xfrm>
        </p:grpSpPr>
        <p:grpSp>
          <p:nvGrpSpPr>
            <p:cNvPr id="9" name="Group 9"/>
            <p:cNvGrpSpPr/>
            <p:nvPr/>
          </p:nvGrpSpPr>
          <p:grpSpPr>
            <a:xfrm>
              <a:off x="0" y="0"/>
              <a:ext cx="841759" cy="84175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727">
                  <a:alpha val="9804"/>
                </a:srgbClr>
              </a:solidFill>
            </p:spPr>
          </p:sp>
        </p:grpSp>
        <p:sp>
          <p:nvSpPr>
            <p:cNvPr id="11" name="Freeform 11"/>
            <p:cNvSpPr/>
            <p:nvPr/>
          </p:nvSpPr>
          <p:spPr>
            <a:xfrm>
              <a:off x="78496" y="78496"/>
              <a:ext cx="684768" cy="684768"/>
            </a:xfrm>
            <a:custGeom>
              <a:avLst/>
              <a:gdLst/>
              <a:ahLst/>
              <a:cxnLst/>
              <a:rect l="l" t="t" r="r" b="b"/>
              <a:pathLst>
                <a:path w="684768" h="684768">
                  <a:moveTo>
                    <a:pt x="0" y="0"/>
                  </a:moveTo>
                  <a:lnTo>
                    <a:pt x="684768" y="0"/>
                  </a:lnTo>
                  <a:lnTo>
                    <a:pt x="684768" y="684768"/>
                  </a:lnTo>
                  <a:lnTo>
                    <a:pt x="0" y="68476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367480" y="294201"/>
              <a:ext cx="154864" cy="253358"/>
            </a:xfrm>
            <a:custGeom>
              <a:avLst/>
              <a:gdLst/>
              <a:ahLst/>
              <a:cxnLst/>
              <a:rect l="l" t="t" r="r" b="b"/>
              <a:pathLst>
                <a:path w="154864" h="253358">
                  <a:moveTo>
                    <a:pt x="0" y="0"/>
                  </a:moveTo>
                  <a:lnTo>
                    <a:pt x="154864" y="0"/>
                  </a:lnTo>
                  <a:lnTo>
                    <a:pt x="154864" y="253358"/>
                  </a:lnTo>
                  <a:lnTo>
                    <a:pt x="0" y="25335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sp>
        <p:nvSpPr>
          <p:cNvPr id="14" name="TextBox 14"/>
          <p:cNvSpPr txBox="1"/>
          <p:nvPr/>
        </p:nvSpPr>
        <p:spPr>
          <a:xfrm>
            <a:off x="1028700" y="1934189"/>
            <a:ext cx="9975968" cy="1231106"/>
          </a:xfrm>
          <a:prstGeom prst="rect">
            <a:avLst/>
          </a:prstGeom>
        </p:spPr>
        <p:txBody>
          <a:bodyPr lIns="0" tIns="0" rIns="0" bIns="0" rtlCol="0" anchor="t">
            <a:spAutoFit/>
          </a:bodyPr>
          <a:lstStyle/>
          <a:p>
            <a:pPr algn="l">
              <a:lnSpc>
                <a:spcPts val="9600"/>
              </a:lnSpc>
            </a:pPr>
            <a:r>
              <a:rPr lang="en-US" sz="8000" dirty="0" smtClean="0">
                <a:solidFill>
                  <a:srgbClr val="893A9F"/>
                </a:solidFill>
                <a:latin typeface="Gothic A1 Black Bold"/>
              </a:rPr>
              <a:t>Application (MVP)</a:t>
            </a:r>
            <a:endParaRPr lang="en-US" sz="8000" dirty="0">
              <a:solidFill>
                <a:srgbClr val="893A9F"/>
              </a:solidFill>
              <a:latin typeface="Gothic A1 Black Bold"/>
            </a:endParaRPr>
          </a:p>
        </p:txBody>
      </p:sp>
      <p:sp>
        <p:nvSpPr>
          <p:cNvPr id="15" name="TextBox 15"/>
          <p:cNvSpPr txBox="1"/>
          <p:nvPr/>
        </p:nvSpPr>
        <p:spPr>
          <a:xfrm>
            <a:off x="10146170" y="9581091"/>
            <a:ext cx="4441117" cy="397545"/>
          </a:xfrm>
          <a:prstGeom prst="rect">
            <a:avLst/>
          </a:prstGeom>
        </p:spPr>
        <p:txBody>
          <a:bodyPr lIns="0" tIns="0" rIns="0" bIns="0" rtlCol="0" anchor="t">
            <a:spAutoFit/>
          </a:bodyPr>
          <a:lstStyle/>
          <a:p>
            <a:pPr algn="r">
              <a:lnSpc>
                <a:spcPts val="3120"/>
              </a:lnSpc>
            </a:pPr>
            <a:r>
              <a:rPr lang="en-US" sz="2600" dirty="0" smtClean="0">
                <a:latin typeface="Gothic A1 Light"/>
              </a:rPr>
              <a:t>App Screenshots</a:t>
            </a:r>
            <a:endParaRPr lang="en-US" sz="2600" dirty="0">
              <a:latin typeface="Gothic A1 Light"/>
            </a:endParaRPr>
          </a:p>
        </p:txBody>
      </p:sp>
      <p:sp>
        <p:nvSpPr>
          <p:cNvPr id="16" name="TextBox 16"/>
          <p:cNvSpPr txBox="1"/>
          <p:nvPr/>
        </p:nvSpPr>
        <p:spPr>
          <a:xfrm>
            <a:off x="2007436" y="1082548"/>
            <a:ext cx="6084409" cy="302260"/>
          </a:xfrm>
          <a:prstGeom prst="rect">
            <a:avLst/>
          </a:prstGeom>
        </p:spPr>
        <p:txBody>
          <a:bodyPr lIns="0" tIns="0" rIns="0" bIns="0" rtlCol="0" anchor="t">
            <a:spAutoFit/>
          </a:bodyPr>
          <a:lstStyle/>
          <a:p>
            <a:pPr>
              <a:lnSpc>
                <a:spcPts val="2240"/>
              </a:lnSpc>
            </a:pPr>
            <a:r>
              <a:rPr lang="en-US" sz="1600" spc="32">
                <a:solidFill>
                  <a:srgbClr val="272727"/>
                </a:solidFill>
                <a:latin typeface="Gothic A1 Light"/>
              </a:rPr>
              <a:t>Presentation by Tiham, Zain and Muhammad</a:t>
            </a:r>
          </a:p>
        </p:txBody>
      </p:sp>
      <p:sp>
        <p:nvSpPr>
          <p:cNvPr id="17" name="TextBox 17"/>
          <p:cNvSpPr txBox="1"/>
          <p:nvPr/>
        </p:nvSpPr>
        <p:spPr>
          <a:xfrm>
            <a:off x="826467" y="9100868"/>
            <a:ext cx="526895" cy="269304"/>
          </a:xfrm>
          <a:prstGeom prst="rect">
            <a:avLst/>
          </a:prstGeom>
        </p:spPr>
        <p:txBody>
          <a:bodyPr lIns="0" tIns="0" rIns="0" bIns="0" rtlCol="0" anchor="t">
            <a:spAutoFit/>
          </a:bodyPr>
          <a:lstStyle/>
          <a:p>
            <a:pPr>
              <a:lnSpc>
                <a:spcPts val="2100"/>
              </a:lnSpc>
            </a:pPr>
            <a:r>
              <a:rPr lang="en-US" sz="2100" dirty="0" smtClean="0">
                <a:solidFill>
                  <a:srgbClr val="272727"/>
                </a:solidFill>
                <a:latin typeface="Gothic A1 Black"/>
              </a:rPr>
              <a:t>06</a:t>
            </a:r>
            <a:endParaRPr lang="en-US" sz="2100" dirty="0">
              <a:solidFill>
                <a:srgbClr val="272727"/>
              </a:solidFill>
              <a:latin typeface="Gothic A1 Black"/>
            </a:endParaRPr>
          </a:p>
        </p:txBody>
      </p:sp>
      <p:pic>
        <p:nvPicPr>
          <p:cNvPr id="21" name="Picture 20"/>
          <p:cNvPicPr>
            <a:picLocks noChangeAspect="1"/>
          </p:cNvPicPr>
          <p:nvPr/>
        </p:nvPicPr>
        <p:blipFill>
          <a:blip r:embed="rId13"/>
          <a:stretch>
            <a:fillRect/>
          </a:stretch>
        </p:blipFill>
        <p:spPr>
          <a:xfrm>
            <a:off x="4640831" y="5829300"/>
            <a:ext cx="4932178" cy="3873482"/>
          </a:xfrm>
          <a:prstGeom prst="rect">
            <a:avLst/>
          </a:prstGeom>
        </p:spPr>
      </p:pic>
      <p:sp>
        <p:nvSpPr>
          <p:cNvPr id="7" name="AutoShape 7"/>
          <p:cNvSpPr/>
          <p:nvPr/>
        </p:nvSpPr>
        <p:spPr>
          <a:xfrm>
            <a:off x="14897454" y="9573960"/>
            <a:ext cx="1436112" cy="9525"/>
          </a:xfrm>
          <a:prstGeom prst="rect">
            <a:avLst/>
          </a:prstGeom>
          <a:solidFill>
            <a:schemeClr val="tx1"/>
          </a:solidFill>
        </p:spPr>
      </p:sp>
      <p:cxnSp>
        <p:nvCxnSpPr>
          <p:cNvPr id="25" name="Straight Connector 24"/>
          <p:cNvCxnSpPr/>
          <p:nvPr/>
        </p:nvCxnSpPr>
        <p:spPr>
          <a:xfrm>
            <a:off x="14804025" y="9779863"/>
            <a:ext cx="178365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419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475573" cy="475573"/>
            <a:chOff x="0" y="0"/>
            <a:chExt cx="634097" cy="634097"/>
          </a:xfrm>
        </p:grpSpPr>
        <p:grpSp>
          <p:nvGrpSpPr>
            <p:cNvPr id="3" name="Group 3"/>
            <p:cNvGrpSpPr/>
            <p:nvPr/>
          </p:nvGrpSpPr>
          <p:grpSpPr>
            <a:xfrm>
              <a:off x="0" y="0"/>
              <a:ext cx="634097" cy="63409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C2AE8">
                  <a:alpha val="14902"/>
                </a:srgbClr>
              </a:solidFill>
            </p:spPr>
          </p:sp>
        </p:grpSp>
        <p:sp>
          <p:nvSpPr>
            <p:cNvPr id="5" name="Freeform 5"/>
            <p:cNvSpPr/>
            <p:nvPr/>
          </p:nvSpPr>
          <p:spPr>
            <a:xfrm>
              <a:off x="59131" y="59131"/>
              <a:ext cx="515836" cy="515836"/>
            </a:xfrm>
            <a:custGeom>
              <a:avLst/>
              <a:gdLst/>
              <a:ahLst/>
              <a:cxnLst/>
              <a:rect l="l" t="t" r="r" b="b"/>
              <a:pathLst>
                <a:path w="515836" h="515836">
                  <a:moveTo>
                    <a:pt x="0" y="0"/>
                  </a:moveTo>
                  <a:lnTo>
                    <a:pt x="515835" y="0"/>
                  </a:lnTo>
                  <a:lnTo>
                    <a:pt x="515835" y="515835"/>
                  </a:lnTo>
                  <a:lnTo>
                    <a:pt x="0" y="5158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81981" y="227167"/>
              <a:ext cx="270136" cy="179763"/>
            </a:xfrm>
            <a:custGeom>
              <a:avLst/>
              <a:gdLst/>
              <a:ahLst/>
              <a:cxnLst/>
              <a:rect l="l" t="t" r="r" b="b"/>
              <a:pathLst>
                <a:path w="270136" h="179763">
                  <a:moveTo>
                    <a:pt x="0" y="0"/>
                  </a:moveTo>
                  <a:lnTo>
                    <a:pt x="270136" y="0"/>
                  </a:lnTo>
                  <a:lnTo>
                    <a:pt x="270136" y="179763"/>
                  </a:lnTo>
                  <a:lnTo>
                    <a:pt x="0" y="1797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7" name="AutoShape 7"/>
          <p:cNvSpPr/>
          <p:nvPr/>
        </p:nvSpPr>
        <p:spPr>
          <a:xfrm>
            <a:off x="15823188" y="9187392"/>
            <a:ext cx="1436112" cy="9525"/>
          </a:xfrm>
          <a:prstGeom prst="rect">
            <a:avLst/>
          </a:prstGeom>
          <a:solidFill>
            <a:srgbClr val="272727"/>
          </a:solidFill>
        </p:spPr>
      </p:sp>
      <p:grpSp>
        <p:nvGrpSpPr>
          <p:cNvPr id="8" name="Group 8"/>
          <p:cNvGrpSpPr>
            <a:grpSpLocks noChangeAspect="1"/>
          </p:cNvGrpSpPr>
          <p:nvPr/>
        </p:nvGrpSpPr>
        <p:grpSpPr>
          <a:xfrm>
            <a:off x="10831034" y="2176333"/>
            <a:ext cx="5934357" cy="593433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8369" r="-28369"/>
              </a:stretch>
            </a:blipFill>
          </p:spPr>
        </p:sp>
      </p:grpSp>
      <p:sp>
        <p:nvSpPr>
          <p:cNvPr id="10" name="TextBox 10"/>
          <p:cNvSpPr txBox="1"/>
          <p:nvPr/>
        </p:nvSpPr>
        <p:spPr>
          <a:xfrm>
            <a:off x="2007436" y="1082548"/>
            <a:ext cx="6084409" cy="302260"/>
          </a:xfrm>
          <a:prstGeom prst="rect">
            <a:avLst/>
          </a:prstGeom>
        </p:spPr>
        <p:txBody>
          <a:bodyPr lIns="0" tIns="0" rIns="0" bIns="0" rtlCol="0" anchor="t">
            <a:spAutoFit/>
          </a:bodyPr>
          <a:lstStyle/>
          <a:p>
            <a:pPr>
              <a:lnSpc>
                <a:spcPts val="2240"/>
              </a:lnSpc>
            </a:pPr>
            <a:r>
              <a:rPr lang="en-US" sz="1600" spc="32">
                <a:solidFill>
                  <a:srgbClr val="272727"/>
                </a:solidFill>
                <a:latin typeface="Gothic A1 Light"/>
              </a:rPr>
              <a:t>Presentation by Tiham, Zain and Muhammad</a:t>
            </a:r>
          </a:p>
        </p:txBody>
      </p:sp>
      <p:sp>
        <p:nvSpPr>
          <p:cNvPr id="11" name="TextBox 11"/>
          <p:cNvSpPr txBox="1"/>
          <p:nvPr/>
        </p:nvSpPr>
        <p:spPr>
          <a:xfrm>
            <a:off x="1028700" y="9079230"/>
            <a:ext cx="526895" cy="269304"/>
          </a:xfrm>
          <a:prstGeom prst="rect">
            <a:avLst/>
          </a:prstGeom>
        </p:spPr>
        <p:txBody>
          <a:bodyPr lIns="0" tIns="0" rIns="0" bIns="0" rtlCol="0" anchor="t">
            <a:spAutoFit/>
          </a:bodyPr>
          <a:lstStyle/>
          <a:p>
            <a:pPr>
              <a:lnSpc>
                <a:spcPts val="2100"/>
              </a:lnSpc>
            </a:pPr>
            <a:r>
              <a:rPr lang="en-US" sz="2100" dirty="0" smtClean="0">
                <a:solidFill>
                  <a:srgbClr val="272727"/>
                </a:solidFill>
                <a:latin typeface="Gothic A1 Black"/>
              </a:rPr>
              <a:t>07</a:t>
            </a:r>
            <a:endParaRPr lang="en-US" sz="2100" dirty="0">
              <a:solidFill>
                <a:srgbClr val="272727"/>
              </a:solidFill>
              <a:latin typeface="Gothic A1 Black"/>
            </a:endParaRPr>
          </a:p>
        </p:txBody>
      </p:sp>
      <p:sp>
        <p:nvSpPr>
          <p:cNvPr id="12" name="TextBox 12"/>
          <p:cNvSpPr txBox="1"/>
          <p:nvPr/>
        </p:nvSpPr>
        <p:spPr>
          <a:xfrm>
            <a:off x="2007436" y="1766758"/>
            <a:ext cx="6701049" cy="1417108"/>
          </a:xfrm>
          <a:prstGeom prst="rect">
            <a:avLst/>
          </a:prstGeom>
        </p:spPr>
        <p:txBody>
          <a:bodyPr lIns="0" tIns="0" rIns="0" bIns="0" rtlCol="0" anchor="t">
            <a:spAutoFit/>
          </a:bodyPr>
          <a:lstStyle/>
          <a:p>
            <a:pPr algn="l">
              <a:lnSpc>
                <a:spcPts val="9600"/>
              </a:lnSpc>
            </a:pPr>
            <a:r>
              <a:rPr lang="en-US" sz="8000">
                <a:solidFill>
                  <a:srgbClr val="272727"/>
                </a:solidFill>
                <a:latin typeface="Gothic A1 Black Bold"/>
              </a:rPr>
              <a:t>Our Sources</a:t>
            </a:r>
          </a:p>
        </p:txBody>
      </p:sp>
      <p:sp>
        <p:nvSpPr>
          <p:cNvPr id="13" name="TextBox 13"/>
          <p:cNvSpPr txBox="1"/>
          <p:nvPr/>
        </p:nvSpPr>
        <p:spPr>
          <a:xfrm>
            <a:off x="2007436" y="3592241"/>
            <a:ext cx="6171398" cy="1301115"/>
          </a:xfrm>
          <a:prstGeom prst="rect">
            <a:avLst/>
          </a:prstGeom>
        </p:spPr>
        <p:txBody>
          <a:bodyPr lIns="0" tIns="0" rIns="0" bIns="0" rtlCol="0" anchor="t">
            <a:spAutoFit/>
          </a:bodyPr>
          <a:lstStyle/>
          <a:p>
            <a:pPr>
              <a:lnSpc>
                <a:spcPts val="3359"/>
              </a:lnSpc>
            </a:pPr>
            <a:r>
              <a:rPr lang="en-US" sz="2400" u="sng">
                <a:solidFill>
                  <a:srgbClr val="272727"/>
                </a:solidFill>
                <a:latin typeface="Gothic A1 Black Bold"/>
              </a:rPr>
              <a:t>Big data analytics on social networks for real-time depression detection</a:t>
            </a:r>
          </a:p>
          <a:p>
            <a:pPr algn="l">
              <a:lnSpc>
                <a:spcPts val="3359"/>
              </a:lnSpc>
            </a:pPr>
            <a:endParaRPr lang="en-US" sz="2400" u="sng">
              <a:solidFill>
                <a:srgbClr val="272727"/>
              </a:solidFill>
              <a:latin typeface="Gothic A1 Black Bold"/>
            </a:endParaRPr>
          </a:p>
        </p:txBody>
      </p:sp>
      <p:sp>
        <p:nvSpPr>
          <p:cNvPr id="14" name="TextBox 14"/>
          <p:cNvSpPr txBox="1"/>
          <p:nvPr/>
        </p:nvSpPr>
        <p:spPr>
          <a:xfrm>
            <a:off x="2007436" y="5354323"/>
            <a:ext cx="6171398" cy="882015"/>
          </a:xfrm>
          <a:prstGeom prst="rect">
            <a:avLst/>
          </a:prstGeom>
        </p:spPr>
        <p:txBody>
          <a:bodyPr lIns="0" tIns="0" rIns="0" bIns="0" rtlCol="0" anchor="t">
            <a:spAutoFit/>
          </a:bodyPr>
          <a:lstStyle/>
          <a:p>
            <a:pPr algn="l">
              <a:lnSpc>
                <a:spcPts val="3359"/>
              </a:lnSpc>
            </a:pPr>
            <a:r>
              <a:rPr lang="en-US" sz="2400" u="sng">
                <a:solidFill>
                  <a:srgbClr val="272727"/>
                </a:solidFill>
                <a:latin typeface="Gothic A1 Black Bold"/>
                <a:hlinkClick r:id="rId7" tooltip="https://aclanthology.org/W18-0609.pdf"/>
              </a:rPr>
              <a:t>Deep Learning for Depression Detection of Twitter Users</a:t>
            </a:r>
          </a:p>
        </p:txBody>
      </p:sp>
      <p:sp>
        <p:nvSpPr>
          <p:cNvPr id="15" name="TextBox 15"/>
          <p:cNvSpPr txBox="1"/>
          <p:nvPr/>
        </p:nvSpPr>
        <p:spPr>
          <a:xfrm>
            <a:off x="2007436" y="8019424"/>
            <a:ext cx="5641654" cy="434340"/>
          </a:xfrm>
          <a:prstGeom prst="rect">
            <a:avLst/>
          </a:prstGeom>
        </p:spPr>
        <p:txBody>
          <a:bodyPr lIns="0" tIns="0" rIns="0" bIns="0" rtlCol="0" anchor="t">
            <a:spAutoFit/>
          </a:bodyPr>
          <a:lstStyle/>
          <a:p>
            <a:pPr algn="l">
              <a:lnSpc>
                <a:spcPts val="3150"/>
              </a:lnSpc>
            </a:pPr>
            <a:r>
              <a:rPr lang="en-US" sz="2100">
                <a:solidFill>
                  <a:srgbClr val="272727"/>
                </a:solidFill>
                <a:latin typeface="Gothic A1 Light"/>
                <a:hlinkClick r:id="rId8" tooltip="https://doi.org/10.1109/ACCESS.2018.2832137"/>
              </a:rPr>
              <a:t>10.1109/ACCESS.2018.2832137</a:t>
            </a:r>
          </a:p>
        </p:txBody>
      </p:sp>
      <p:sp>
        <p:nvSpPr>
          <p:cNvPr id="16" name="TextBox 16"/>
          <p:cNvSpPr txBox="1"/>
          <p:nvPr/>
        </p:nvSpPr>
        <p:spPr>
          <a:xfrm>
            <a:off x="1963941" y="7127719"/>
            <a:ext cx="6171398" cy="882015"/>
          </a:xfrm>
          <a:prstGeom prst="rect">
            <a:avLst/>
          </a:prstGeom>
        </p:spPr>
        <p:txBody>
          <a:bodyPr lIns="0" tIns="0" rIns="0" bIns="0" rtlCol="0" anchor="t">
            <a:spAutoFit/>
          </a:bodyPr>
          <a:lstStyle/>
          <a:p>
            <a:pPr algn="l">
              <a:lnSpc>
                <a:spcPts val="3359"/>
              </a:lnSpc>
            </a:pPr>
            <a:r>
              <a:rPr lang="en-US" sz="2400" u="sng">
                <a:solidFill>
                  <a:srgbClr val="272727"/>
                </a:solidFill>
                <a:latin typeface="Gothic A1 Black Bold"/>
              </a:rPr>
              <a:t>Application of Sentiment Analysis to Language Learning</a:t>
            </a:r>
          </a:p>
        </p:txBody>
      </p:sp>
      <p:sp>
        <p:nvSpPr>
          <p:cNvPr id="17" name="TextBox 17"/>
          <p:cNvSpPr txBox="1"/>
          <p:nvPr/>
        </p:nvSpPr>
        <p:spPr>
          <a:xfrm>
            <a:off x="2007436" y="6273790"/>
            <a:ext cx="5641654" cy="834390"/>
          </a:xfrm>
          <a:prstGeom prst="rect">
            <a:avLst/>
          </a:prstGeom>
        </p:spPr>
        <p:txBody>
          <a:bodyPr lIns="0" tIns="0" rIns="0" bIns="0" rtlCol="0" anchor="t">
            <a:spAutoFit/>
          </a:bodyPr>
          <a:lstStyle/>
          <a:p>
            <a:pPr algn="l">
              <a:lnSpc>
                <a:spcPts val="3150"/>
              </a:lnSpc>
            </a:pPr>
            <a:r>
              <a:rPr lang="en-US" sz="2100">
                <a:solidFill>
                  <a:srgbClr val="272727"/>
                </a:solidFill>
                <a:latin typeface="Gothic A1 Light"/>
                <a:hlinkClick r:id="rId9" tooltip="https://journalofbigdata.springeropen.com/articles/10.1186/s40537-022-00622-2"/>
              </a:rPr>
              <a:t>https://journalofbigdata.springeropen.com/articles/10.1186/s40537-022-00622-2</a:t>
            </a:r>
          </a:p>
        </p:txBody>
      </p:sp>
      <p:sp>
        <p:nvSpPr>
          <p:cNvPr id="18" name="TextBox 18"/>
          <p:cNvSpPr txBox="1"/>
          <p:nvPr/>
        </p:nvSpPr>
        <p:spPr>
          <a:xfrm>
            <a:off x="1963941" y="4472308"/>
            <a:ext cx="5641654" cy="834390"/>
          </a:xfrm>
          <a:prstGeom prst="rect">
            <a:avLst/>
          </a:prstGeom>
        </p:spPr>
        <p:txBody>
          <a:bodyPr lIns="0" tIns="0" rIns="0" bIns="0" rtlCol="0" anchor="t">
            <a:spAutoFit/>
          </a:bodyPr>
          <a:lstStyle/>
          <a:p>
            <a:pPr algn="l">
              <a:lnSpc>
                <a:spcPts val="3150"/>
              </a:lnSpc>
            </a:pPr>
            <a:r>
              <a:rPr lang="en-US" sz="2100">
                <a:solidFill>
                  <a:srgbClr val="272727"/>
                </a:solidFill>
                <a:latin typeface="Gothic A1 Light"/>
                <a:hlinkClick r:id="rId9" tooltip="https://journalofbigdata.springeropen.com/articles/10.1186/s40537-022-00622-2"/>
              </a:rPr>
              <a:t>https://journalofbigdata.springeropen.com/articles/10.1186/s40537-022-00622-2</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429</Words>
  <Application>Microsoft Office PowerPoint</Application>
  <PresentationFormat>Custom</PresentationFormat>
  <Paragraphs>55</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Gothic A1 Medium</vt:lpstr>
      <vt:lpstr>Gothic A1 Light</vt:lpstr>
      <vt:lpstr>Gothic A1 Black Bold</vt:lpstr>
      <vt:lpstr>Calibri</vt:lpstr>
      <vt:lpstr>Gothic A1 Black</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Presentation</dc:title>
  <dc:creator>Muhammad Pervaiz</dc:creator>
  <cp:lastModifiedBy>Muhammad Pervaiz</cp:lastModifiedBy>
  <cp:revision>7</cp:revision>
  <dcterms:created xsi:type="dcterms:W3CDTF">2006-08-16T00:00:00Z</dcterms:created>
  <dcterms:modified xsi:type="dcterms:W3CDTF">2023-06-04T14:53:18Z</dcterms:modified>
  <dc:identifier>DAFkys_dRE4</dc:identifier>
</cp:coreProperties>
</file>